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2"/>
    <p:sldId id="257" r:id="rId43"/>
    <p:sldId id="258" r:id="rId44"/>
    <p:sldId id="259" r:id="rId45"/>
    <p:sldId id="260" r:id="rId46"/>
    <p:sldId id="261" r:id="rId47"/>
    <p:sldId id="262" r:id="rId48"/>
    <p:sldId id="263" r:id="rId49"/>
    <p:sldId id="264" r:id="rId50"/>
    <p:sldId id="265" r:id="rId51"/>
    <p:sldId id="266" r:id="rId52"/>
    <p:sldId id="267" r:id="rId53"/>
    <p:sldId id="268" r:id="rId54"/>
    <p:sldId id="269" r:id="rId55"/>
    <p:sldId id="270" r:id="rId56"/>
    <p:sldId id="271" r:id="rId57"/>
    <p:sldId id="272" r:id="rId58"/>
    <p:sldId id="273" r:id="rId59"/>
    <p:sldId id="274" r:id="rId60"/>
    <p:sldId id="275" r:id="rId61"/>
    <p:sldId id="276" r:id="rId62"/>
    <p:sldId id="277" r:id="rId63"/>
    <p:sldId id="278" r:id="rId64"/>
    <p:sldId id="279" r:id="rId65"/>
    <p:sldId id="280" r:id="rId66"/>
    <p:sldId id="281" r:id="rId67"/>
    <p:sldId id="282" r:id="rId68"/>
    <p:sldId id="283" r:id="rId69"/>
    <p:sldId id="284" r:id="rId70"/>
    <p:sldId id="285" r:id="rId71"/>
  </p:sldIdLst>
  <p:sldSz cx="18288000" cy="10287000"/>
  <p:notesSz cx="6858000" cy="9144000"/>
  <p:embeddedFontLst>
    <p:embeddedFont>
      <p:font typeface="Glacial Indifference" charset="1" panose="00000000000000000000"/>
      <p:regular r:id="rId6"/>
    </p:embeddedFont>
    <p:embeddedFont>
      <p:font typeface="Glacial Indifference Bold" charset="1" panose="00000800000000000000"/>
      <p:regular r:id="rId7"/>
    </p:embeddedFont>
    <p:embeddedFont>
      <p:font typeface="Glacial Indifference Italics" charset="1" panose="00000000000000000000"/>
      <p:regular r:id="rId8"/>
    </p:embeddedFont>
    <p:embeddedFont>
      <p:font typeface="Glacial Indifference Bold Italics" charset="1" panose="00000800000000000000"/>
      <p:regular r:id="rId9"/>
    </p:embeddedFont>
    <p:embeddedFont>
      <p:font typeface="Aileron Regular" charset="1" panose="00000500000000000000"/>
      <p:regular r:id="rId10"/>
    </p:embeddedFont>
    <p:embeddedFont>
      <p:font typeface="Aileron Regular Bold" charset="1" panose="00000800000000000000"/>
      <p:regular r:id="rId11"/>
    </p:embeddedFont>
    <p:embeddedFont>
      <p:font typeface="Aileron Regular Italics" charset="1" panose="00000500000000000000"/>
      <p:regular r:id="rId12"/>
    </p:embeddedFont>
    <p:embeddedFont>
      <p:font typeface="Aileron Regular Bold Italics" charset="1" panose="00000800000000000000"/>
      <p:regular r:id="rId13"/>
    </p:embeddedFont>
    <p:embeddedFont>
      <p:font typeface="Arimo" charset="1" panose="020B0604020202020204"/>
      <p:regular r:id="rId14"/>
    </p:embeddedFont>
    <p:embeddedFont>
      <p:font typeface="Arimo Bold" charset="1" panose="020B0704020202020204"/>
      <p:regular r:id="rId15"/>
    </p:embeddedFont>
    <p:embeddedFont>
      <p:font typeface="Arimo Italics" charset="1" panose="020B0604020202090204"/>
      <p:regular r:id="rId16"/>
    </p:embeddedFont>
    <p:embeddedFont>
      <p:font typeface="Arimo Bold Italics" charset="1" panose="020B0704020202090204"/>
      <p:regular r:id="rId17"/>
    </p:embeddedFont>
    <p:embeddedFont>
      <p:font typeface="Aileron Heavy" charset="1" panose="00000A00000000000000"/>
      <p:regular r:id="rId18"/>
    </p:embeddedFont>
    <p:embeddedFont>
      <p:font typeface="Aileron Heavy Bold" charset="1" panose="00000A00000000000000"/>
      <p:regular r:id="rId19"/>
    </p:embeddedFont>
    <p:embeddedFont>
      <p:font typeface="Aileron Heavy Italics" charset="1" panose="00000A00000000000000"/>
      <p:regular r:id="rId20"/>
    </p:embeddedFont>
    <p:embeddedFont>
      <p:font typeface="Aileron Heavy Bold Italics" charset="1" panose="00000A00000000000000"/>
      <p:regular r:id="rId21"/>
    </p:embeddedFont>
    <p:embeddedFont>
      <p:font typeface="Libre Franklin Black" charset="1" panose="00000A00000000000000"/>
      <p:regular r:id="rId22"/>
    </p:embeddedFont>
    <p:embeddedFont>
      <p:font typeface="Libre Franklin Black Italics" charset="1" panose="00000A00000000000000"/>
      <p:regular r:id="rId23"/>
    </p:embeddedFont>
    <p:embeddedFont>
      <p:font typeface="Lato" charset="1" panose="020F0502020204030203"/>
      <p:regular r:id="rId24"/>
    </p:embeddedFont>
    <p:embeddedFont>
      <p:font typeface="Lato Bold" charset="1" panose="020F0502020204030203"/>
      <p:regular r:id="rId25"/>
    </p:embeddedFont>
    <p:embeddedFont>
      <p:font typeface="Lato Italics" charset="1" panose="020F0502020204030203"/>
      <p:regular r:id="rId26"/>
    </p:embeddedFont>
    <p:embeddedFont>
      <p:font typeface="Lato Bold Italics" charset="1" panose="020F0502020204030203"/>
      <p:regular r:id="rId27"/>
    </p:embeddedFont>
    <p:embeddedFont>
      <p:font typeface="Roboto Mono Light" charset="1" panose="00000000000000000000"/>
      <p:regular r:id="rId28"/>
    </p:embeddedFont>
    <p:embeddedFont>
      <p:font typeface="Roboto Mono Light Bold" charset="1" panose="00000000000000000000"/>
      <p:regular r:id="rId29"/>
    </p:embeddedFont>
    <p:embeddedFont>
      <p:font typeface="Roboto Mono Light Italics" charset="1" panose="00000000000000000000"/>
      <p:regular r:id="rId30"/>
    </p:embeddedFont>
    <p:embeddedFont>
      <p:font typeface="Roboto Mono Light Bold Italics" charset="1" panose="00000000000000000000"/>
      <p:regular r:id="rId31"/>
    </p:embeddedFont>
    <p:embeddedFont>
      <p:font typeface="Poppins ExtraBold" charset="1" panose="00000900000000000000"/>
      <p:regular r:id="rId32"/>
    </p:embeddedFont>
    <p:embeddedFont>
      <p:font typeface="Poppins ExtraBold Bold" charset="1" panose="00000A00000000000000"/>
      <p:regular r:id="rId33"/>
    </p:embeddedFont>
    <p:embeddedFont>
      <p:font typeface="Poppins ExtraBold Italics" charset="1" panose="00000900000000000000"/>
      <p:regular r:id="rId34"/>
    </p:embeddedFont>
    <p:embeddedFont>
      <p:font typeface="Poppins ExtraBold Bold Italics" charset="1" panose="00000A00000000000000"/>
      <p:regular r:id="rId35"/>
    </p:embeddedFont>
    <p:embeddedFont>
      <p:font typeface="Childos Arabic" charset="1" panose="00000500000000000000"/>
      <p:regular r:id="rId36"/>
    </p:embeddedFont>
    <p:embeddedFont>
      <p:font typeface="Childos Arabic Bold" charset="1" panose="00000800000000000000"/>
      <p:regular r:id="rId37"/>
    </p:embeddedFont>
    <p:embeddedFont>
      <p:font typeface="Canva Sans" charset="1" panose="020B0503030501040103"/>
      <p:regular r:id="rId38"/>
    </p:embeddedFont>
    <p:embeddedFont>
      <p:font typeface="Canva Sans Bold" charset="1" panose="020B0803030501040103"/>
      <p:regular r:id="rId39"/>
    </p:embeddedFont>
    <p:embeddedFont>
      <p:font typeface="Canva Sans Italics" charset="1" panose="020B0503030501040103"/>
      <p:regular r:id="rId40"/>
    </p:embeddedFont>
    <p:embeddedFont>
      <p:font typeface="Canva Sans Bold Italics" charset="1" panose="020B0803030501040103"/>
      <p:regular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slides/slide1.xml" Type="http://schemas.openxmlformats.org/officeDocument/2006/relationships/slide"/><Relationship Id="rId43" Target="slides/slide2.xml" Type="http://schemas.openxmlformats.org/officeDocument/2006/relationships/slide"/><Relationship Id="rId44" Target="slides/slide3.xml" Type="http://schemas.openxmlformats.org/officeDocument/2006/relationships/slide"/><Relationship Id="rId45" Target="slides/slide4.xml" Type="http://schemas.openxmlformats.org/officeDocument/2006/relationships/slide"/><Relationship Id="rId46" Target="slides/slide5.xml" Type="http://schemas.openxmlformats.org/officeDocument/2006/relationships/slide"/><Relationship Id="rId47" Target="slides/slide6.xml" Type="http://schemas.openxmlformats.org/officeDocument/2006/relationships/slide"/><Relationship Id="rId48" Target="slides/slide7.xml" Type="http://schemas.openxmlformats.org/officeDocument/2006/relationships/slide"/><Relationship Id="rId49" Target="slides/slide8.xml" Type="http://schemas.openxmlformats.org/officeDocument/2006/relationships/slide"/><Relationship Id="rId5" Target="tableStyles.xml" Type="http://schemas.openxmlformats.org/officeDocument/2006/relationships/tableStyles"/><Relationship Id="rId50" Target="slides/slide9.xml" Type="http://schemas.openxmlformats.org/officeDocument/2006/relationships/slide"/><Relationship Id="rId51" Target="slides/slide10.xml" Type="http://schemas.openxmlformats.org/officeDocument/2006/relationships/slide"/><Relationship Id="rId52" Target="slides/slide11.xml" Type="http://schemas.openxmlformats.org/officeDocument/2006/relationships/slide"/><Relationship Id="rId53" Target="slides/slide12.xml" Type="http://schemas.openxmlformats.org/officeDocument/2006/relationships/slide"/><Relationship Id="rId54" Target="slides/slide13.xml" Type="http://schemas.openxmlformats.org/officeDocument/2006/relationships/slide"/><Relationship Id="rId55" Target="slides/slide14.xml" Type="http://schemas.openxmlformats.org/officeDocument/2006/relationships/slide"/><Relationship Id="rId56" Target="slides/slide15.xml" Type="http://schemas.openxmlformats.org/officeDocument/2006/relationships/slide"/><Relationship Id="rId57" Target="slides/slide16.xml" Type="http://schemas.openxmlformats.org/officeDocument/2006/relationships/slide"/><Relationship Id="rId58" Target="slides/slide17.xml" Type="http://schemas.openxmlformats.org/officeDocument/2006/relationships/slide"/><Relationship Id="rId59" Target="slides/slide18.xml" Type="http://schemas.openxmlformats.org/officeDocument/2006/relationships/slide"/><Relationship Id="rId6" Target="fonts/font6.fntdata" Type="http://schemas.openxmlformats.org/officeDocument/2006/relationships/font"/><Relationship Id="rId60" Target="slides/slide19.xml" Type="http://schemas.openxmlformats.org/officeDocument/2006/relationships/slide"/><Relationship Id="rId61" Target="slides/slide20.xml" Type="http://schemas.openxmlformats.org/officeDocument/2006/relationships/slide"/><Relationship Id="rId62" Target="slides/slide21.xml" Type="http://schemas.openxmlformats.org/officeDocument/2006/relationships/slide"/><Relationship Id="rId63" Target="slides/slide22.xml" Type="http://schemas.openxmlformats.org/officeDocument/2006/relationships/slide"/><Relationship Id="rId64" Target="slides/slide23.xml" Type="http://schemas.openxmlformats.org/officeDocument/2006/relationships/slide"/><Relationship Id="rId65" Target="slides/slide24.xml" Type="http://schemas.openxmlformats.org/officeDocument/2006/relationships/slide"/><Relationship Id="rId66" Target="slides/slide25.xml" Type="http://schemas.openxmlformats.org/officeDocument/2006/relationships/slide"/><Relationship Id="rId67" Target="slides/slide26.xml" Type="http://schemas.openxmlformats.org/officeDocument/2006/relationships/slide"/><Relationship Id="rId68" Target="slides/slide27.xml" Type="http://schemas.openxmlformats.org/officeDocument/2006/relationships/slide"/><Relationship Id="rId69" Target="slides/slide28.xml" Type="http://schemas.openxmlformats.org/officeDocument/2006/relationships/slide"/><Relationship Id="rId7" Target="fonts/font7.fntdata" Type="http://schemas.openxmlformats.org/officeDocument/2006/relationships/font"/><Relationship Id="rId70" Target="slides/slide29.xml" Type="http://schemas.openxmlformats.org/officeDocument/2006/relationships/slide"/><Relationship Id="rId71" Target="slides/slide30.xml" Type="http://schemas.openxmlformats.org/officeDocument/2006/relationships/slide"/><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png>
</file>

<file path=ppt/media/image21.svg>
</file>

<file path=ppt/media/image22.png>
</file>

<file path=ppt/media/image23.png>
</file>

<file path=ppt/media/image24.svg>
</file>

<file path=ppt/media/image25.jpeg>
</file>

<file path=ppt/media/image3.pn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1.png" Type="http://schemas.openxmlformats.org/officeDocument/2006/relationships/image"/><Relationship Id="rId11" Target="../media/image12.svg" Type="http://schemas.openxmlformats.org/officeDocument/2006/relationships/image"/><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 Id="rId5" Target="../media/image6.pn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9.png" Type="http://schemas.openxmlformats.org/officeDocument/2006/relationships/image"/><Relationship Id="rId9" Target="../media/image10.sv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 Id="rId5" Target="../media/image13.png" Type="http://schemas.openxmlformats.org/officeDocument/2006/relationships/image"/><Relationship Id="rId6" Target="../media/image14.sv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0.png" Type="http://schemas.openxmlformats.org/officeDocument/2006/relationships/image"/><Relationship Id="rId11" Target="../media/image21.svg" Type="http://schemas.openxmlformats.org/officeDocument/2006/relationships/image"/><Relationship Id="rId12" Target="../media/image22.png" Type="http://schemas.openxmlformats.org/officeDocument/2006/relationships/image"/><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7.png" Type="http://schemas.openxmlformats.org/officeDocument/2006/relationships/image"/><Relationship Id="rId8" Target="../media/image18.svg" Type="http://schemas.openxmlformats.org/officeDocument/2006/relationships/image"/><Relationship Id="rId9" Target="../media/image19.pn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8.svg" Type="http://schemas.openxmlformats.org/officeDocument/2006/relationships/image"/><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 Id="rId5" Target="http://www.github.com" TargetMode="External" Type="http://schemas.openxmlformats.org/officeDocument/2006/relationships/hyperlink"/><Relationship Id="rId6" Target="https://docs.google.com/document/" TargetMode="External" Type="http://schemas.openxmlformats.org/officeDocument/2006/relationships/hyperlink"/><Relationship Id="rId7" Target="https://docs.google.com/presentation/" TargetMode="External" Type="http://schemas.openxmlformats.org/officeDocument/2006/relationships/hyperlink"/><Relationship Id="rId8" Target="http://www.linkedin.com" TargetMode="External" Type="http://schemas.openxmlformats.org/officeDocument/2006/relationships/hyperlink"/><Relationship Id="rId9" Target="../media/image17.pn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 Id="rId5" Target="https://readme.so/" TargetMode="External" Type="http://schemas.openxmlformats.org/officeDocument/2006/relationships/hyperlink"/></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2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 Id="rId3" Target="../media/image24.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3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5.jpeg" Type="http://schemas.openxmlformats.org/officeDocument/2006/relationships/image"/><Relationship Id="rId5" Target="../media/image3.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2700000">
            <a:off x="12098682" y="8301378"/>
            <a:ext cx="6164339" cy="6164339"/>
            <a:chOff x="0" y="0"/>
            <a:chExt cx="1913890" cy="1913890"/>
          </a:xfrm>
        </p:grpSpPr>
        <p:sp>
          <p:nvSpPr>
            <p:cNvPr name="Freeform 3" id="3"/>
            <p:cNvSpPr/>
            <p:nvPr/>
          </p:nvSpPr>
          <p:spPr>
            <a:xfrm flipH="false" flipV="false" rot="0">
              <a:off x="0" y="0"/>
              <a:ext cx="1913890" cy="1913890"/>
            </a:xfrm>
            <a:custGeom>
              <a:avLst/>
              <a:gdLst/>
              <a:ahLst/>
              <a:cxnLst/>
              <a:rect r="r" b="b" t="t" l="l"/>
              <a:pathLst>
                <a:path h="1913890" w="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710E"/>
            </a:solidFill>
          </p:spPr>
        </p:sp>
      </p:grpSp>
      <p:sp>
        <p:nvSpPr>
          <p:cNvPr name="TextBox 4" id="4"/>
          <p:cNvSpPr txBox="true"/>
          <p:nvPr/>
        </p:nvSpPr>
        <p:spPr>
          <a:xfrm rot="0">
            <a:off x="1533009" y="3367102"/>
            <a:ext cx="12188391" cy="3007110"/>
          </a:xfrm>
          <a:prstGeom prst="rect">
            <a:avLst/>
          </a:prstGeom>
        </p:spPr>
        <p:txBody>
          <a:bodyPr anchor="t" rtlCol="false" tIns="0" lIns="0" bIns="0" rIns="0">
            <a:spAutoFit/>
          </a:bodyPr>
          <a:lstStyle/>
          <a:p>
            <a:pPr>
              <a:lnSpc>
                <a:spcPts val="11225"/>
              </a:lnSpc>
            </a:pPr>
            <a:r>
              <a:rPr lang="en-US" sz="10690" spc="1069">
                <a:solidFill>
                  <a:srgbClr val="0C0B70"/>
                </a:solidFill>
                <a:latin typeface="Poppins ExtraBold Bold"/>
              </a:rPr>
              <a:t>WEB DEVELOPMENT</a:t>
            </a:r>
          </a:p>
        </p:txBody>
      </p:sp>
      <p:sp>
        <p:nvSpPr>
          <p:cNvPr name="TextBox 5" id="5"/>
          <p:cNvSpPr txBox="true"/>
          <p:nvPr/>
        </p:nvSpPr>
        <p:spPr>
          <a:xfrm rot="0">
            <a:off x="782388" y="8332503"/>
            <a:ext cx="11746958" cy="1851592"/>
          </a:xfrm>
          <a:prstGeom prst="rect">
            <a:avLst/>
          </a:prstGeom>
        </p:spPr>
        <p:txBody>
          <a:bodyPr anchor="t" rtlCol="false" tIns="0" lIns="0" bIns="0" rIns="0">
            <a:spAutoFit/>
          </a:bodyPr>
          <a:lstStyle/>
          <a:p>
            <a:pPr>
              <a:lnSpc>
                <a:spcPts val="2940"/>
              </a:lnSpc>
            </a:pPr>
            <a:r>
              <a:rPr lang="en-US" sz="2100" spc="210">
                <a:solidFill>
                  <a:srgbClr val="000000"/>
                </a:solidFill>
                <a:latin typeface="Lato Bold"/>
              </a:rPr>
              <a:t>Remember :-</a:t>
            </a:r>
          </a:p>
          <a:p>
            <a:pPr marL="453390" indent="-226695" lvl="1">
              <a:lnSpc>
                <a:spcPts val="2940"/>
              </a:lnSpc>
              <a:buFont typeface="Arial"/>
              <a:buChar char="•"/>
            </a:pPr>
            <a:r>
              <a:rPr lang="en-US" sz="2100" spc="210">
                <a:solidFill>
                  <a:srgbClr val="000000"/>
                </a:solidFill>
                <a:latin typeface="Lato"/>
              </a:rPr>
              <a:t>The task portal of IoT will expire after 28 days time duration.</a:t>
            </a:r>
          </a:p>
          <a:p>
            <a:pPr marL="453390" indent="-226695" lvl="1">
              <a:lnSpc>
                <a:spcPts val="2940"/>
              </a:lnSpc>
              <a:buFont typeface="Arial"/>
              <a:buChar char="•"/>
            </a:pPr>
            <a:r>
              <a:rPr lang="en-US" sz="2100" spc="210">
                <a:solidFill>
                  <a:srgbClr val="000000"/>
                </a:solidFill>
                <a:latin typeface="Lato"/>
              </a:rPr>
              <a:t>Avoid Last Minute submissions.</a:t>
            </a:r>
          </a:p>
          <a:p>
            <a:pPr marL="453390" indent="-226695" lvl="1">
              <a:lnSpc>
                <a:spcPts val="2940"/>
              </a:lnSpc>
              <a:buFont typeface="Arial"/>
              <a:buChar char="•"/>
            </a:pPr>
            <a:r>
              <a:rPr lang="en-US" sz="2100" spc="210">
                <a:solidFill>
                  <a:srgbClr val="000000"/>
                </a:solidFill>
                <a:latin typeface="Lato"/>
              </a:rPr>
              <a:t>Submit all micro-assessment tasks &amp; Final Major Project to receive Internship Completion Certificate.</a:t>
            </a:r>
          </a:p>
        </p:txBody>
      </p:sp>
      <p:sp>
        <p:nvSpPr>
          <p:cNvPr name="Freeform 6" id="6"/>
          <p:cNvSpPr/>
          <p:nvPr/>
        </p:nvSpPr>
        <p:spPr>
          <a:xfrm flipH="false" flipV="false" rot="0">
            <a:off x="-4134433" y="1442465"/>
            <a:ext cx="9833641" cy="1591262"/>
          </a:xfrm>
          <a:custGeom>
            <a:avLst/>
            <a:gdLst/>
            <a:ahLst/>
            <a:cxnLst/>
            <a:rect r="r" b="b" t="t" l="l"/>
            <a:pathLst>
              <a:path h="1591262" w="9833641">
                <a:moveTo>
                  <a:pt x="0" y="0"/>
                </a:moveTo>
                <a:lnTo>
                  <a:pt x="9833641" y="0"/>
                </a:lnTo>
                <a:lnTo>
                  <a:pt x="9833641" y="1591262"/>
                </a:lnTo>
                <a:lnTo>
                  <a:pt x="0" y="15912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0" y="0"/>
            <a:ext cx="541602" cy="10287000"/>
            <a:chOff x="0" y="0"/>
            <a:chExt cx="157867" cy="2998468"/>
          </a:xfrm>
        </p:grpSpPr>
        <p:sp>
          <p:nvSpPr>
            <p:cNvPr name="Freeform 8" id="8"/>
            <p:cNvSpPr/>
            <p:nvPr/>
          </p:nvSpPr>
          <p:spPr>
            <a:xfrm flipH="false" flipV="false" rot="0">
              <a:off x="0" y="0"/>
              <a:ext cx="157867" cy="2998468"/>
            </a:xfrm>
            <a:custGeom>
              <a:avLst/>
              <a:gdLst/>
              <a:ahLst/>
              <a:cxnLst/>
              <a:rect r="r" b="b" t="t" l="l"/>
              <a:pathLst>
                <a:path h="2998468" w="157867">
                  <a:moveTo>
                    <a:pt x="0" y="0"/>
                  </a:moveTo>
                  <a:lnTo>
                    <a:pt x="157867" y="0"/>
                  </a:lnTo>
                  <a:lnTo>
                    <a:pt x="157867" y="2998468"/>
                  </a:lnTo>
                  <a:lnTo>
                    <a:pt x="0" y="2998468"/>
                  </a:lnTo>
                  <a:close/>
                </a:path>
              </a:pathLst>
            </a:custGeom>
            <a:solidFill>
              <a:srgbClr val="0C0A70"/>
            </a:solidFill>
          </p:spPr>
        </p:sp>
      </p:grpSp>
      <p:sp>
        <p:nvSpPr>
          <p:cNvPr name="Freeform 9" id="9"/>
          <p:cNvSpPr/>
          <p:nvPr/>
        </p:nvSpPr>
        <p:spPr>
          <a:xfrm flipH="false" flipV="false" rot="0">
            <a:off x="12870362" y="303638"/>
            <a:ext cx="3874075" cy="1574924"/>
          </a:xfrm>
          <a:custGeom>
            <a:avLst/>
            <a:gdLst/>
            <a:ahLst/>
            <a:cxnLst/>
            <a:rect r="r" b="b" t="t" l="l"/>
            <a:pathLst>
              <a:path h="1574924" w="3874075">
                <a:moveTo>
                  <a:pt x="0" y="0"/>
                </a:moveTo>
                <a:lnTo>
                  <a:pt x="3874074" y="0"/>
                </a:lnTo>
                <a:lnTo>
                  <a:pt x="3874074" y="1574924"/>
                </a:lnTo>
                <a:lnTo>
                  <a:pt x="0" y="1574924"/>
                </a:lnTo>
                <a:lnTo>
                  <a:pt x="0" y="0"/>
                </a:lnTo>
                <a:close/>
              </a:path>
            </a:pathLst>
          </a:custGeom>
          <a:blipFill>
            <a:blip r:embed="rId4"/>
            <a:stretch>
              <a:fillRect l="-8124" t="0" r="-5033" b="0"/>
            </a:stretch>
          </a:blipFill>
        </p:spPr>
      </p:sp>
      <p:sp>
        <p:nvSpPr>
          <p:cNvPr name="TextBox 10" id="10"/>
          <p:cNvSpPr txBox="true"/>
          <p:nvPr/>
        </p:nvSpPr>
        <p:spPr>
          <a:xfrm rot="0">
            <a:off x="1826542" y="6788489"/>
            <a:ext cx="4222722" cy="415289"/>
          </a:xfrm>
          <a:prstGeom prst="rect">
            <a:avLst/>
          </a:prstGeom>
        </p:spPr>
        <p:txBody>
          <a:bodyPr anchor="t" rtlCol="false" tIns="0" lIns="0" bIns="0" rIns="0">
            <a:spAutoFit/>
          </a:bodyPr>
          <a:lstStyle/>
          <a:p>
            <a:pPr algn="ctr">
              <a:lnSpc>
                <a:spcPts val="3360"/>
              </a:lnSpc>
              <a:spcBef>
                <a:spcPct val="0"/>
              </a:spcBef>
            </a:pPr>
            <a:r>
              <a:rPr lang="en-US" sz="2400" spc="216">
                <a:solidFill>
                  <a:srgbClr val="000000"/>
                </a:solidFill>
                <a:latin typeface="Glacial Indifference Bold"/>
              </a:rPr>
              <a:t>Course Id No.: WBINBJL23</a:t>
            </a:r>
          </a:p>
        </p:txBody>
      </p:sp>
      <p:sp>
        <p:nvSpPr>
          <p:cNvPr name="TextBox 11" id="11"/>
          <p:cNvSpPr txBox="true"/>
          <p:nvPr/>
        </p:nvSpPr>
        <p:spPr>
          <a:xfrm rot="0">
            <a:off x="782388" y="793610"/>
            <a:ext cx="9564659" cy="537831"/>
          </a:xfrm>
          <a:prstGeom prst="rect">
            <a:avLst/>
          </a:prstGeom>
        </p:spPr>
        <p:txBody>
          <a:bodyPr anchor="t" rtlCol="false" tIns="0" lIns="0" bIns="0" rIns="0">
            <a:spAutoFit/>
          </a:bodyPr>
          <a:lstStyle/>
          <a:p>
            <a:pPr algn="just">
              <a:lnSpc>
                <a:spcPts val="4480"/>
              </a:lnSpc>
            </a:pPr>
            <a:r>
              <a:rPr lang="en-US" sz="3200" spc="192">
                <a:solidFill>
                  <a:srgbClr val="000000"/>
                </a:solidFill>
                <a:latin typeface="Glacial Indifference Bold"/>
              </a:rPr>
              <a:t>Virtual iNeubytes Internship Program - VIIP</a:t>
            </a:r>
          </a:p>
        </p:txBody>
      </p:sp>
      <p:grpSp>
        <p:nvGrpSpPr>
          <p:cNvPr name="Group 12" id="12"/>
          <p:cNvGrpSpPr/>
          <p:nvPr/>
        </p:nvGrpSpPr>
        <p:grpSpPr>
          <a:xfrm rot="0">
            <a:off x="13836288" y="500579"/>
            <a:ext cx="10092447" cy="9285841"/>
            <a:chOff x="0" y="0"/>
            <a:chExt cx="13456596" cy="12381122"/>
          </a:xfrm>
        </p:grpSpPr>
        <p:grpSp>
          <p:nvGrpSpPr>
            <p:cNvPr name="Group 13" id="13"/>
            <p:cNvGrpSpPr/>
            <p:nvPr/>
          </p:nvGrpSpPr>
          <p:grpSpPr>
            <a:xfrm rot="-2700000">
              <a:off x="1813173" y="1813173"/>
              <a:ext cx="8754775" cy="8754775"/>
              <a:chOff x="0" y="0"/>
              <a:chExt cx="1913890" cy="1913890"/>
            </a:xfrm>
          </p:grpSpPr>
          <p:sp>
            <p:nvSpPr>
              <p:cNvPr name="Freeform 14" id="14"/>
              <p:cNvSpPr/>
              <p:nvPr/>
            </p:nvSpPr>
            <p:spPr>
              <a:xfrm flipH="false" flipV="false" rot="0">
                <a:off x="0" y="0"/>
                <a:ext cx="1913890" cy="1913890"/>
              </a:xfrm>
              <a:custGeom>
                <a:avLst/>
                <a:gdLst/>
                <a:ahLst/>
                <a:cxnLst/>
                <a:rect r="r" b="b" t="t" l="l"/>
                <a:pathLst>
                  <a:path h="1913890" w="1913890">
                    <a:moveTo>
                      <a:pt x="0" y="0"/>
                    </a:moveTo>
                    <a:lnTo>
                      <a:pt x="1913890" y="0"/>
                    </a:lnTo>
                    <a:lnTo>
                      <a:pt x="1913890" y="1913890"/>
                    </a:lnTo>
                    <a:lnTo>
                      <a:pt x="0" y="1913890"/>
                    </a:lnTo>
                    <a:close/>
                  </a:path>
                </a:pathLst>
              </a:custGeom>
              <a:solidFill>
                <a:srgbClr val="FF710E"/>
              </a:solidFill>
            </p:spPr>
          </p:sp>
        </p:grpSp>
        <p:grpSp>
          <p:nvGrpSpPr>
            <p:cNvPr name="Group 15" id="15"/>
            <p:cNvGrpSpPr/>
            <p:nvPr/>
          </p:nvGrpSpPr>
          <p:grpSpPr>
            <a:xfrm rot="2700000">
              <a:off x="2033696" y="2288641"/>
              <a:ext cx="7803840" cy="7803840"/>
              <a:chOff x="0" y="0"/>
              <a:chExt cx="1913890" cy="1913890"/>
            </a:xfrm>
          </p:grpSpPr>
          <p:sp>
            <p:nvSpPr>
              <p:cNvPr name="Freeform 16" id="16"/>
              <p:cNvSpPr/>
              <p:nvPr/>
            </p:nvSpPr>
            <p:spPr>
              <a:xfrm flipH="false" flipV="false" rot="0">
                <a:off x="0" y="0"/>
                <a:ext cx="1913890" cy="1913890"/>
              </a:xfrm>
              <a:custGeom>
                <a:avLst/>
                <a:gdLst/>
                <a:ahLst/>
                <a:cxnLst/>
                <a:rect r="r" b="b" t="t" l="l"/>
                <a:pathLst>
                  <a:path h="1913890" w="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0C0B70"/>
              </a:solidFill>
            </p:spPr>
          </p:sp>
        </p:grpSp>
        <p:grpSp>
          <p:nvGrpSpPr>
            <p:cNvPr name="Group 17" id="17"/>
            <p:cNvGrpSpPr/>
            <p:nvPr/>
          </p:nvGrpSpPr>
          <p:grpSpPr>
            <a:xfrm rot="-2700000">
              <a:off x="2888648" y="1813173"/>
              <a:ext cx="8754775" cy="8754775"/>
              <a:chOff x="0" y="0"/>
              <a:chExt cx="1913890" cy="1913890"/>
            </a:xfrm>
          </p:grpSpPr>
          <p:sp>
            <p:nvSpPr>
              <p:cNvPr name="Freeform 18" id="18"/>
              <p:cNvSpPr/>
              <p:nvPr/>
            </p:nvSpPr>
            <p:spPr>
              <a:xfrm flipH="false" flipV="false" rot="0">
                <a:off x="0" y="0"/>
                <a:ext cx="1913890" cy="1913890"/>
              </a:xfrm>
              <a:custGeom>
                <a:avLst/>
                <a:gdLst/>
                <a:ahLst/>
                <a:cxnLst/>
                <a:rect r="r" b="b" t="t" l="l"/>
                <a:pathLst>
                  <a:path h="1913890" w="1913890">
                    <a:moveTo>
                      <a:pt x="0" y="0"/>
                    </a:moveTo>
                    <a:lnTo>
                      <a:pt x="1913890" y="0"/>
                    </a:lnTo>
                    <a:lnTo>
                      <a:pt x="1913890" y="1913890"/>
                    </a:lnTo>
                    <a:lnTo>
                      <a:pt x="0" y="1913890"/>
                    </a:lnTo>
                    <a:close/>
                  </a:path>
                </a:pathLst>
              </a:custGeom>
              <a:solidFill>
                <a:srgbClr val="0C0B70"/>
              </a:solidFill>
            </p:spPr>
          </p:sp>
        </p:grpSp>
        <p:grpSp>
          <p:nvGrpSpPr>
            <p:cNvPr name="Group 19" id="19"/>
            <p:cNvGrpSpPr/>
            <p:nvPr/>
          </p:nvGrpSpPr>
          <p:grpSpPr>
            <a:xfrm rot="2700000">
              <a:off x="3160159" y="2288641"/>
              <a:ext cx="7803840" cy="7803840"/>
              <a:chOff x="0" y="0"/>
              <a:chExt cx="1913890" cy="1913890"/>
            </a:xfrm>
          </p:grpSpPr>
          <p:sp>
            <p:nvSpPr>
              <p:cNvPr name="Freeform 20" id="20"/>
              <p:cNvSpPr/>
              <p:nvPr/>
            </p:nvSpPr>
            <p:spPr>
              <a:xfrm flipH="false" flipV="false" rot="0">
                <a:off x="0" y="0"/>
                <a:ext cx="1913890" cy="1913890"/>
              </a:xfrm>
              <a:custGeom>
                <a:avLst/>
                <a:gdLst/>
                <a:ahLst/>
                <a:cxnLst/>
                <a:rect r="r" b="b" t="t" l="l"/>
                <a:pathLst>
                  <a:path h="1913890" w="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710E"/>
              </a:solidFill>
            </p:spPr>
          </p:sp>
        </p:grpSp>
      </p:grpSp>
      <p:sp>
        <p:nvSpPr>
          <p:cNvPr name="TextBox 21" id="21"/>
          <p:cNvSpPr txBox="true"/>
          <p:nvPr/>
        </p:nvSpPr>
        <p:spPr>
          <a:xfrm rot="0">
            <a:off x="16491496" y="4188799"/>
            <a:ext cx="1869827" cy="1878520"/>
          </a:xfrm>
          <a:prstGeom prst="rect">
            <a:avLst/>
          </a:prstGeom>
        </p:spPr>
        <p:txBody>
          <a:bodyPr anchor="t" rtlCol="false" tIns="0" lIns="0" bIns="0" rIns="0">
            <a:spAutoFit/>
          </a:bodyPr>
          <a:lstStyle/>
          <a:p>
            <a:pPr algn="ctr">
              <a:lnSpc>
                <a:spcPts val="7076"/>
              </a:lnSpc>
            </a:pPr>
            <a:r>
              <a:rPr lang="en-US" sz="6739" spc="673">
                <a:solidFill>
                  <a:srgbClr val="FFFFFF"/>
                </a:solidFill>
                <a:latin typeface="Poppins ExtraBold Bold"/>
              </a:rPr>
              <a:t>W</a:t>
            </a:r>
          </a:p>
          <a:p>
            <a:pPr algn="ctr">
              <a:lnSpc>
                <a:spcPts val="7076"/>
              </a:lnSpc>
            </a:pPr>
            <a:r>
              <a:rPr lang="en-US" sz="6739" spc="673">
                <a:solidFill>
                  <a:srgbClr val="FFFFFF"/>
                </a:solidFill>
                <a:latin typeface="Poppins ExtraBold Bold"/>
              </a:rPr>
              <a:t>B</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904844" y="2014735"/>
            <a:ext cx="16852331" cy="8405496"/>
          </a:xfrm>
          <a:prstGeom prst="rect">
            <a:avLst/>
          </a:prstGeom>
        </p:spPr>
        <p:txBody>
          <a:bodyPr anchor="t" rtlCol="false" tIns="0" lIns="0" bIns="0" rIns="0">
            <a:spAutoFit/>
          </a:bodyPr>
          <a:lstStyle/>
          <a:p>
            <a:pPr algn="just" marL="690881" indent="-345440" lvl="1">
              <a:lnSpc>
                <a:spcPts val="4480"/>
              </a:lnSpc>
              <a:buFont typeface="Arial"/>
              <a:buChar char="•"/>
            </a:pPr>
            <a:r>
              <a:rPr lang="en-US" sz="3200">
                <a:solidFill>
                  <a:srgbClr val="000000"/>
                </a:solidFill>
                <a:latin typeface="Glacial Indifference"/>
              </a:rPr>
              <a:t>What is an API, and how is it used in this project? </a:t>
            </a:r>
          </a:p>
          <a:p>
            <a:pPr algn="just" marL="690881" indent="-345440" lvl="1">
              <a:lnSpc>
                <a:spcPts val="4480"/>
              </a:lnSpc>
              <a:buFont typeface="Arial"/>
              <a:buChar char="•"/>
            </a:pPr>
            <a:r>
              <a:rPr lang="en-US" sz="3200">
                <a:solidFill>
                  <a:srgbClr val="000000"/>
                </a:solidFill>
                <a:latin typeface="Glacial Indifference"/>
              </a:rPr>
              <a:t>How did you handle user input to fetch the corresponding joke? </a:t>
            </a:r>
          </a:p>
          <a:p>
            <a:pPr algn="just" marL="690881" indent="-345440" lvl="1">
              <a:lnSpc>
                <a:spcPts val="4480"/>
              </a:lnSpc>
              <a:buFont typeface="Arial"/>
              <a:buChar char="•"/>
            </a:pPr>
            <a:r>
              <a:rPr lang="en-US" sz="3200">
                <a:solidFill>
                  <a:srgbClr val="000000"/>
                </a:solidFill>
                <a:latin typeface="Glacial Indifference"/>
              </a:rPr>
              <a:t>How did you manage API errors or handle situations when the entered joke category is invalid? </a:t>
            </a:r>
          </a:p>
          <a:p>
            <a:pPr algn="just" marL="690881" indent="-345440" lvl="1">
              <a:lnSpc>
                <a:spcPts val="4480"/>
              </a:lnSpc>
              <a:buFont typeface="Arial"/>
              <a:buChar char="•"/>
            </a:pPr>
            <a:r>
              <a:rPr lang="en-US" sz="3200">
                <a:solidFill>
                  <a:srgbClr val="000000"/>
                </a:solidFill>
                <a:latin typeface="Glacial Indifference"/>
              </a:rPr>
              <a:t>How did you use JavaScript to manipulate the DOM and update the joke information on the page? </a:t>
            </a:r>
          </a:p>
          <a:p>
            <a:pPr algn="just" marL="690881" indent="-345440" lvl="1">
              <a:lnSpc>
                <a:spcPts val="4480"/>
              </a:lnSpc>
              <a:buFont typeface="Arial"/>
              <a:buChar char="•"/>
            </a:pPr>
            <a:r>
              <a:rPr lang="en-US" sz="3200">
                <a:solidFill>
                  <a:srgbClr val="000000"/>
                </a:solidFill>
                <a:latin typeface="Glacial Indifference"/>
              </a:rPr>
              <a:t>Why is it important to make your web app responsive? </a:t>
            </a:r>
          </a:p>
          <a:p>
            <a:pPr algn="just" marL="690881" indent="-345440" lvl="1">
              <a:lnSpc>
                <a:spcPts val="4480"/>
              </a:lnSpc>
              <a:buFont typeface="Arial"/>
              <a:buChar char="•"/>
            </a:pPr>
            <a:r>
              <a:rPr lang="en-US" sz="3200">
                <a:solidFill>
                  <a:srgbClr val="000000"/>
                </a:solidFill>
                <a:latin typeface="Glacial Indifference"/>
              </a:rPr>
              <a:t>How did you ensure that your app works properly across different browsers? </a:t>
            </a:r>
          </a:p>
          <a:p>
            <a:pPr algn="just" marL="690881" indent="-345440" lvl="1">
              <a:lnSpc>
                <a:spcPts val="4480"/>
              </a:lnSpc>
              <a:buFont typeface="Arial"/>
              <a:buChar char="•"/>
            </a:pPr>
            <a:r>
              <a:rPr lang="en-US" sz="3200">
                <a:solidFill>
                  <a:srgbClr val="000000"/>
                </a:solidFill>
                <a:latin typeface="Glacial Indifference"/>
              </a:rPr>
              <a:t>How did you secure your API key, especially when the code is shared or made public? </a:t>
            </a:r>
          </a:p>
          <a:p>
            <a:pPr algn="just" marL="690881" indent="-345440" lvl="1">
              <a:lnSpc>
                <a:spcPts val="4480"/>
              </a:lnSpc>
              <a:buFont typeface="Arial"/>
              <a:buChar char="•"/>
            </a:pPr>
            <a:r>
              <a:rPr lang="en-US" sz="3200">
                <a:solidFill>
                  <a:srgbClr val="000000"/>
                </a:solidFill>
                <a:latin typeface="Glacial Indifference"/>
              </a:rPr>
              <a:t>How can you extend the functionality of this joke app? What features would you add in a version 2.0? </a:t>
            </a:r>
          </a:p>
          <a:p>
            <a:pPr algn="just" marL="690881" indent="-345440" lvl="1">
              <a:lnSpc>
                <a:spcPts val="4480"/>
              </a:lnSpc>
              <a:buFont typeface="Arial"/>
              <a:buChar char="•"/>
            </a:pPr>
            <a:r>
              <a:rPr lang="en-US" sz="3200">
                <a:solidFill>
                  <a:srgbClr val="000000"/>
                </a:solidFill>
                <a:latin typeface="Glacial Indifference"/>
              </a:rPr>
              <a:t>What are the limitations of the JokeAPI, and how did they affect your project? </a:t>
            </a:r>
          </a:p>
          <a:p>
            <a:pPr algn="just" marL="690881" indent="-345440" lvl="1">
              <a:lnSpc>
                <a:spcPts val="4480"/>
              </a:lnSpc>
              <a:buFont typeface="Arial"/>
              <a:buChar char="•"/>
            </a:pPr>
            <a:r>
              <a:rPr lang="en-US" sz="3200">
                <a:solidFill>
                  <a:srgbClr val="000000"/>
                </a:solidFill>
                <a:latin typeface="Glacial Indifference"/>
              </a:rPr>
              <a:t>What was your strategy for designing the user interface of the app? How did you decide what information to display and how to display it?</a:t>
            </a:r>
          </a:p>
          <a:p>
            <a:pPr algn="just">
              <a:lnSpc>
                <a:spcPts val="4480"/>
              </a:lnSpc>
            </a:pP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11" id="11"/>
          <p:cNvSpPr txBox="true"/>
          <p:nvPr/>
        </p:nvSpPr>
        <p:spPr>
          <a:xfrm rot="0">
            <a:off x="6837038" y="990614"/>
            <a:ext cx="2790413"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- 1 &amp; 2)</a:t>
            </a:r>
          </a:p>
        </p:txBody>
      </p:sp>
      <p:sp>
        <p:nvSpPr>
          <p:cNvPr name="TextBox 12" id="12"/>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MICRO-ASSESSMENT TASKS</a:t>
            </a:r>
          </a:p>
        </p:txBody>
      </p:sp>
      <p:sp>
        <p:nvSpPr>
          <p:cNvPr name="AutoShape 13" id="13"/>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4" id="14"/>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5" id="15"/>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6" id="16"/>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
        <p:nvSpPr>
          <p:cNvPr name="TextBox 18" id="18"/>
          <p:cNvSpPr txBox="true"/>
          <p:nvPr/>
        </p:nvSpPr>
        <p:spPr>
          <a:xfrm rot="-5400000">
            <a:off x="-2519720" y="5530824"/>
            <a:ext cx="6559008" cy="537831"/>
          </a:xfrm>
          <a:prstGeom prst="rect">
            <a:avLst/>
          </a:prstGeom>
        </p:spPr>
        <p:txBody>
          <a:bodyPr anchor="t" rtlCol="false" tIns="0" lIns="0" bIns="0" rIns="0">
            <a:spAutoFit/>
          </a:bodyPr>
          <a:lstStyle/>
          <a:p>
            <a:pPr algn="just">
              <a:lnSpc>
                <a:spcPts val="4480"/>
              </a:lnSpc>
            </a:pPr>
            <a:r>
              <a:rPr lang="en-US" sz="3200">
                <a:solidFill>
                  <a:srgbClr val="000000"/>
                </a:solidFill>
                <a:latin typeface="Glacial Indifference Bold"/>
              </a:rPr>
              <a:t>ANSWER THE QUESTIONS (Task-2)</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904844" y="1714685"/>
            <a:ext cx="16728475" cy="10091420"/>
          </a:xfrm>
          <a:prstGeom prst="rect">
            <a:avLst/>
          </a:prstGeom>
        </p:spPr>
        <p:txBody>
          <a:bodyPr anchor="t" rtlCol="false" tIns="0" lIns="0" bIns="0" rIns="0">
            <a:spAutoFit/>
          </a:bodyPr>
          <a:lstStyle/>
          <a:p>
            <a:pPr algn="just">
              <a:lnSpc>
                <a:spcPts val="4480"/>
              </a:lnSpc>
            </a:pPr>
            <a:r>
              <a:rPr lang="en-US" sz="3200">
                <a:solidFill>
                  <a:srgbClr val="000000"/>
                </a:solidFill>
                <a:latin typeface="Glacial Indifference Bold"/>
              </a:rPr>
              <a:t>Final Output for Task-2:</a:t>
            </a:r>
          </a:p>
          <a:p>
            <a:pPr algn="just">
              <a:lnSpc>
                <a:spcPts val="4480"/>
              </a:lnSpc>
            </a:pPr>
            <a:r>
              <a:rPr lang="en-US" sz="3200">
                <a:solidFill>
                  <a:srgbClr val="000000"/>
                </a:solidFill>
                <a:latin typeface="Glacial Indifference"/>
              </a:rPr>
              <a:t>At the end of this process, you will:</a:t>
            </a:r>
          </a:p>
          <a:p>
            <a:pPr algn="just" marL="690881" indent="-345440" lvl="1">
              <a:lnSpc>
                <a:spcPts val="4480"/>
              </a:lnSpc>
              <a:buFont typeface="Arial"/>
              <a:buChar char="•"/>
            </a:pPr>
            <a:r>
              <a:rPr lang="en-US" sz="3200">
                <a:solidFill>
                  <a:srgbClr val="000000"/>
                </a:solidFill>
                <a:latin typeface="Glacial Indifference"/>
              </a:rPr>
              <a:t>Have a responsive random joke generator app. The user will be able to input a joke category, and in response, the app will display a random joke from that category. The joke will be fetched from the JokeAPI using JavaScript. The app will be styled with CSS and will have a user-friendly design.</a:t>
            </a:r>
          </a:p>
          <a:p>
            <a:pPr algn="just" marL="690881" indent="-345440" lvl="1">
              <a:lnSpc>
                <a:spcPts val="4480"/>
              </a:lnSpc>
              <a:buFont typeface="Arial"/>
              <a:buChar char="•"/>
            </a:pPr>
            <a:r>
              <a:rPr lang="en-US" sz="3200">
                <a:solidFill>
                  <a:srgbClr val="000000"/>
                </a:solidFill>
                <a:latin typeface="Glacial Indifference"/>
              </a:rPr>
              <a:t>Push your project to a GitHub repository for sharing, reviewing, and future reference.</a:t>
            </a:r>
          </a:p>
          <a:p>
            <a:pPr algn="just" marL="690881" indent="-345440" lvl="1">
              <a:lnSpc>
                <a:spcPts val="4480"/>
              </a:lnSpc>
              <a:buFont typeface="Arial"/>
              <a:buChar char="•"/>
            </a:pPr>
            <a:r>
              <a:rPr lang="en-US" sz="3200">
                <a:solidFill>
                  <a:srgbClr val="000000"/>
                </a:solidFill>
                <a:latin typeface="Glacial Indifference"/>
              </a:rPr>
              <a:t>Write a task development report detailing your approach to each step, challenges encountered, and how you overcame them.</a:t>
            </a:r>
          </a:p>
          <a:p>
            <a:pPr algn="just" marL="690881" indent="-345440" lvl="1">
              <a:lnSpc>
                <a:spcPts val="4480"/>
              </a:lnSpc>
              <a:buFont typeface="Arial"/>
              <a:buChar char="•"/>
            </a:pPr>
            <a:r>
              <a:rPr lang="en-US" sz="3200">
                <a:solidFill>
                  <a:srgbClr val="000000"/>
                </a:solidFill>
                <a:latin typeface="Glacial Indifference"/>
              </a:rPr>
              <a:t>Create screenshots and a GIF-based video demonstrating the app's responsiveness on different devices and screen sizes.</a:t>
            </a:r>
          </a:p>
          <a:p>
            <a:pPr algn="just" marL="690881" indent="-345440" lvl="1">
              <a:lnSpc>
                <a:spcPts val="4480"/>
              </a:lnSpc>
              <a:buFont typeface="Arial"/>
              <a:buChar char="•"/>
            </a:pPr>
            <a:r>
              <a:rPr lang="en-US" sz="3200">
                <a:solidFill>
                  <a:srgbClr val="000000"/>
                </a:solidFill>
                <a:latin typeface="Glacial Indifference"/>
              </a:rPr>
              <a:t>Compile your responses to the task-related questions in a document, showcasing your understanding of the project and the lessons learned.</a:t>
            </a:r>
          </a:p>
          <a:p>
            <a:pPr algn="just">
              <a:lnSpc>
                <a:spcPts val="4480"/>
              </a:lnSpc>
            </a:pPr>
          </a:p>
          <a:p>
            <a:pPr algn="just">
              <a:lnSpc>
                <a:spcPts val="4480"/>
              </a:lnSpc>
            </a:pPr>
          </a:p>
          <a:p>
            <a:pPr algn="just">
              <a:lnSpc>
                <a:spcPts val="4480"/>
              </a:lnSpc>
            </a:pPr>
          </a:p>
          <a:p>
            <a:pPr algn="just">
              <a:lnSpc>
                <a:spcPts val="4480"/>
              </a:lnSpc>
            </a:pPr>
          </a:p>
          <a:p>
            <a:pPr algn="just">
              <a:lnSpc>
                <a:spcPts val="4480"/>
              </a:lnSpc>
            </a:pP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MICRO-ASSESSMENT TASKS</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790413"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- 1 &amp; 2)</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AutoShape 9" id="9"/>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0" id="10"/>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1" id="11"/>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2" id="12"/>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Freeform 13" id="13"/>
          <p:cNvSpPr/>
          <p:nvPr/>
        </p:nvSpPr>
        <p:spPr>
          <a:xfrm flipH="false" flipV="false" rot="0">
            <a:off x="2447175" y="2643487"/>
            <a:ext cx="4237310" cy="2500013"/>
          </a:xfrm>
          <a:custGeom>
            <a:avLst/>
            <a:gdLst/>
            <a:ahLst/>
            <a:cxnLst/>
            <a:rect r="r" b="b" t="t" l="l"/>
            <a:pathLst>
              <a:path h="2500013" w="4237310">
                <a:moveTo>
                  <a:pt x="0" y="0"/>
                </a:moveTo>
                <a:lnTo>
                  <a:pt x="4237310" y="0"/>
                </a:lnTo>
                <a:lnTo>
                  <a:pt x="4237310" y="2500013"/>
                </a:lnTo>
                <a:lnTo>
                  <a:pt x="0" y="2500013"/>
                </a:lnTo>
                <a:lnTo>
                  <a:pt x="0" y="0"/>
                </a:lnTo>
                <a:close/>
              </a:path>
            </a:pathLst>
          </a:custGeom>
          <a:blipFill>
            <a:blip r:embed="rId5"/>
            <a:stretch>
              <a:fillRect l="0" t="0" r="0" b="0"/>
            </a:stretch>
          </a:blipFill>
        </p:spPr>
      </p:sp>
      <p:sp>
        <p:nvSpPr>
          <p:cNvPr name="Freeform 14" id="14"/>
          <p:cNvSpPr/>
          <p:nvPr/>
        </p:nvSpPr>
        <p:spPr>
          <a:xfrm flipH="false" flipV="false" rot="0">
            <a:off x="9809458" y="4451728"/>
            <a:ext cx="434983" cy="807394"/>
          </a:xfrm>
          <a:custGeom>
            <a:avLst/>
            <a:gdLst/>
            <a:ahLst/>
            <a:cxnLst/>
            <a:rect r="r" b="b" t="t" l="l"/>
            <a:pathLst>
              <a:path h="807394" w="434983">
                <a:moveTo>
                  <a:pt x="0" y="0"/>
                </a:moveTo>
                <a:lnTo>
                  <a:pt x="434984" y="0"/>
                </a:lnTo>
                <a:lnTo>
                  <a:pt x="434984" y="807394"/>
                </a:lnTo>
                <a:lnTo>
                  <a:pt x="0" y="80739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5" id="15"/>
          <p:cNvSpPr/>
          <p:nvPr/>
        </p:nvSpPr>
        <p:spPr>
          <a:xfrm flipH="true" flipV="false" rot="0">
            <a:off x="7055238" y="4451728"/>
            <a:ext cx="434983" cy="807394"/>
          </a:xfrm>
          <a:custGeom>
            <a:avLst/>
            <a:gdLst/>
            <a:ahLst/>
            <a:cxnLst/>
            <a:rect r="r" b="b" t="t" l="l"/>
            <a:pathLst>
              <a:path h="807394" w="434983">
                <a:moveTo>
                  <a:pt x="434983" y="0"/>
                </a:moveTo>
                <a:lnTo>
                  <a:pt x="0" y="0"/>
                </a:lnTo>
                <a:lnTo>
                  <a:pt x="0" y="807394"/>
                </a:lnTo>
                <a:lnTo>
                  <a:pt x="434983" y="807394"/>
                </a:lnTo>
                <a:lnTo>
                  <a:pt x="434983"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6" id="16"/>
          <p:cNvSpPr/>
          <p:nvPr/>
        </p:nvSpPr>
        <p:spPr>
          <a:xfrm flipH="false" flipV="false" rot="0">
            <a:off x="7877070" y="2643487"/>
            <a:ext cx="1331883" cy="2734056"/>
          </a:xfrm>
          <a:custGeom>
            <a:avLst/>
            <a:gdLst/>
            <a:ahLst/>
            <a:cxnLst/>
            <a:rect r="r" b="b" t="t" l="l"/>
            <a:pathLst>
              <a:path h="2734056" w="1331883">
                <a:moveTo>
                  <a:pt x="0" y="0"/>
                </a:moveTo>
                <a:lnTo>
                  <a:pt x="1331883" y="0"/>
                </a:lnTo>
                <a:lnTo>
                  <a:pt x="1331883" y="2734056"/>
                </a:lnTo>
                <a:lnTo>
                  <a:pt x="0" y="2734056"/>
                </a:lnTo>
                <a:lnTo>
                  <a:pt x="0" y="0"/>
                </a:lnTo>
                <a:close/>
              </a:path>
            </a:pathLst>
          </a:custGeom>
          <a:blipFill>
            <a:blip r:embed="rId8">
              <a:extLst>
                <a:ext uri="{96DAC541-7B7A-43D3-8B79-37D633B846F1}">
                  <asvg:svgBlip xmlns:asvg="http://schemas.microsoft.com/office/drawing/2016/SVG/main" r:embed="rId9"/>
                </a:ext>
              </a:extLst>
            </a:blip>
            <a:stretch>
              <a:fillRect l="-219363" t="0" r="-229874" b="0"/>
            </a:stretch>
          </a:blipFill>
        </p:spPr>
      </p:sp>
      <p:sp>
        <p:nvSpPr>
          <p:cNvPr name="Freeform 17" id="17"/>
          <p:cNvSpPr/>
          <p:nvPr/>
        </p:nvSpPr>
        <p:spPr>
          <a:xfrm flipH="false" flipV="false" rot="0">
            <a:off x="11627899" y="2610730"/>
            <a:ext cx="3305409" cy="2532770"/>
          </a:xfrm>
          <a:custGeom>
            <a:avLst/>
            <a:gdLst/>
            <a:ahLst/>
            <a:cxnLst/>
            <a:rect r="r" b="b" t="t" l="l"/>
            <a:pathLst>
              <a:path h="2532770" w="3305409">
                <a:moveTo>
                  <a:pt x="0" y="0"/>
                </a:moveTo>
                <a:lnTo>
                  <a:pt x="3305409" y="0"/>
                </a:lnTo>
                <a:lnTo>
                  <a:pt x="3305409" y="2532770"/>
                </a:lnTo>
                <a:lnTo>
                  <a:pt x="0" y="253277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18" id="18"/>
          <p:cNvSpPr txBox="true"/>
          <p:nvPr/>
        </p:nvSpPr>
        <p:spPr>
          <a:xfrm rot="0">
            <a:off x="1028700" y="6165555"/>
            <a:ext cx="16416991" cy="2639711"/>
          </a:xfrm>
          <a:prstGeom prst="rect">
            <a:avLst/>
          </a:prstGeom>
        </p:spPr>
        <p:txBody>
          <a:bodyPr anchor="t" rtlCol="false" tIns="0" lIns="0" bIns="0" rIns="0">
            <a:spAutoFit/>
          </a:bodyPr>
          <a:lstStyle/>
          <a:p>
            <a:pPr algn="just">
              <a:lnSpc>
                <a:spcPts val="3529"/>
              </a:lnSpc>
            </a:pPr>
            <a:r>
              <a:rPr lang="en-US" sz="2520">
                <a:solidFill>
                  <a:srgbClr val="000000"/>
                </a:solidFill>
                <a:latin typeface="Roboto Mono Light Bold"/>
              </a:rPr>
              <a:t>Diving into the final phase of the virtual internship, we present two enticing project options for our two-week major undertaking. You may choose to build a fully functional e-commerce website harnessing HTML, CSS, JavaScript, PHP, and MySQL, or test your mettle with the intricate task of cloning a website "Netflix". Follow your interests, select your challenge, and do create something amazing. Your choice, your project. So, let's get coding!</a:t>
            </a:r>
          </a:p>
        </p:txBody>
      </p:sp>
      <p:sp>
        <p:nvSpPr>
          <p:cNvPr name="TextBox 19" id="19"/>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20" id="20"/>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TextBox 21" id="21"/>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22" id="22"/>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
        <p:nvSpPr>
          <p:cNvPr name="TextBox 23" id="23"/>
          <p:cNvSpPr txBox="true"/>
          <p:nvPr/>
        </p:nvSpPr>
        <p:spPr>
          <a:xfrm rot="0">
            <a:off x="7031295" y="3950305"/>
            <a:ext cx="458926" cy="381033"/>
          </a:xfrm>
          <a:prstGeom prst="rect">
            <a:avLst/>
          </a:prstGeom>
        </p:spPr>
        <p:txBody>
          <a:bodyPr anchor="t" rtlCol="false" tIns="0" lIns="0" bIns="0" rIns="0">
            <a:spAutoFit/>
          </a:bodyPr>
          <a:lstStyle/>
          <a:p>
            <a:pPr algn="ctr">
              <a:lnSpc>
                <a:spcPts val="2909"/>
              </a:lnSpc>
            </a:pPr>
            <a:r>
              <a:rPr lang="en-US" sz="2078">
                <a:solidFill>
                  <a:srgbClr val="000000"/>
                </a:solidFill>
                <a:latin typeface="Childos Arabic Bold"/>
              </a:rPr>
              <a:t>This</a:t>
            </a:r>
          </a:p>
        </p:txBody>
      </p:sp>
      <p:sp>
        <p:nvSpPr>
          <p:cNvPr name="TextBox 24" id="24"/>
          <p:cNvSpPr txBox="true"/>
          <p:nvPr/>
        </p:nvSpPr>
        <p:spPr>
          <a:xfrm rot="0">
            <a:off x="9751878" y="3950305"/>
            <a:ext cx="526201" cy="381033"/>
          </a:xfrm>
          <a:prstGeom prst="rect">
            <a:avLst/>
          </a:prstGeom>
        </p:spPr>
        <p:txBody>
          <a:bodyPr anchor="t" rtlCol="false" tIns="0" lIns="0" bIns="0" rIns="0">
            <a:spAutoFit/>
          </a:bodyPr>
          <a:lstStyle/>
          <a:p>
            <a:pPr algn="ctr">
              <a:lnSpc>
                <a:spcPts val="2909"/>
              </a:lnSpc>
            </a:pPr>
            <a:r>
              <a:rPr lang="en-US" sz="2078">
                <a:solidFill>
                  <a:srgbClr val="000000"/>
                </a:solidFill>
                <a:latin typeface="Childos Arabic Bold"/>
              </a:rPr>
              <a:t>That</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904844" y="1967212"/>
            <a:ext cx="16728475" cy="7840128"/>
          </a:xfrm>
          <a:prstGeom prst="rect">
            <a:avLst/>
          </a:prstGeom>
        </p:spPr>
        <p:txBody>
          <a:bodyPr anchor="t" rtlCol="false" tIns="0" lIns="0" bIns="0" rIns="0">
            <a:spAutoFit/>
          </a:bodyPr>
          <a:lstStyle/>
          <a:p>
            <a:pPr algn="just">
              <a:lnSpc>
                <a:spcPts val="5880"/>
              </a:lnSpc>
            </a:pPr>
            <a:r>
              <a:rPr lang="en-US" sz="4200">
                <a:solidFill>
                  <a:srgbClr val="000000"/>
                </a:solidFill>
                <a:latin typeface="Glacial Indifference Bold"/>
              </a:rPr>
              <a:t>Title</a:t>
            </a:r>
            <a:r>
              <a:rPr lang="en-US" sz="4200">
                <a:solidFill>
                  <a:srgbClr val="000000"/>
                </a:solidFill>
                <a:latin typeface="Glacial Indifference"/>
              </a:rPr>
              <a:t> : Develop CRUD application oriented project on E-Commerce</a:t>
            </a:r>
          </a:p>
          <a:p>
            <a:pPr algn="just">
              <a:lnSpc>
                <a:spcPts val="5880"/>
              </a:lnSpc>
            </a:pPr>
          </a:p>
          <a:p>
            <a:pPr algn="just">
              <a:lnSpc>
                <a:spcPts val="5880"/>
              </a:lnSpc>
            </a:pPr>
            <a:r>
              <a:rPr lang="en-US" sz="4200">
                <a:solidFill>
                  <a:srgbClr val="000000"/>
                </a:solidFill>
                <a:latin typeface="Glacial Indifference Bold"/>
              </a:rPr>
              <a:t>Objective</a:t>
            </a:r>
            <a:r>
              <a:rPr lang="en-US" sz="4200">
                <a:solidFill>
                  <a:srgbClr val="000000"/>
                </a:solidFill>
                <a:latin typeface="Glacial Indifference"/>
              </a:rPr>
              <a:t>: </a:t>
            </a:r>
          </a:p>
          <a:p>
            <a:pPr algn="just">
              <a:lnSpc>
                <a:spcPts val="4480"/>
              </a:lnSpc>
            </a:pPr>
            <a:r>
              <a:rPr lang="en-US" sz="3200">
                <a:solidFill>
                  <a:srgbClr val="000000"/>
                </a:solidFill>
                <a:latin typeface="Glacial Indifference"/>
              </a:rPr>
              <a:t>The objective of creating a fully functional e-commerce website using HTML, CSS, JavaScript, PHP, and MySQL is to provide interns with a comprehensive, hands-on learning experience. This project not only strengthens the grasp of key web development technologies but also familiarizes you with full-stack development processes. You'll learn to implement real-world functionalities found in e-commerce sites, enhance problem-solving abilities, and gain practical exposure beyond academic learning. The completed project will be a valuable addition to your portfolio, reflecting their technical competence and readiness for professional opportunities. Moreover, this experience fosters teamwork, time management skills, and a foundational understanding of e-commerce systems, all of which are vital for a successful career in web development.</a:t>
            </a: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904844" y="1995787"/>
            <a:ext cx="16728475" cy="5595484"/>
          </a:xfrm>
          <a:prstGeom prst="rect">
            <a:avLst/>
          </a:prstGeom>
        </p:spPr>
        <p:txBody>
          <a:bodyPr anchor="t" rtlCol="false" tIns="0" lIns="0" bIns="0" rIns="0">
            <a:spAutoFit/>
          </a:bodyPr>
          <a:lstStyle/>
          <a:p>
            <a:pPr algn="just">
              <a:lnSpc>
                <a:spcPts val="4480"/>
              </a:lnSpc>
            </a:pPr>
            <a:r>
              <a:rPr lang="en-US" sz="3200" u="sng">
                <a:solidFill>
                  <a:srgbClr val="000000"/>
                </a:solidFill>
                <a:latin typeface="Glacial Indifference"/>
              </a:rPr>
              <a:t>Und</a:t>
            </a:r>
            <a:r>
              <a:rPr lang="en-US" sz="3200" u="sng">
                <a:solidFill>
                  <a:srgbClr val="000000"/>
                </a:solidFill>
                <a:latin typeface="Glacial Indifference"/>
              </a:rPr>
              <a:t>erstand the Requirements: </a:t>
            </a:r>
          </a:p>
          <a:p>
            <a:pPr algn="just" marL="690881" indent="-345440" lvl="1">
              <a:lnSpc>
                <a:spcPts val="4480"/>
              </a:lnSpc>
              <a:buFont typeface="Arial"/>
              <a:buChar char="•"/>
            </a:pPr>
            <a:r>
              <a:rPr lang="en-US" sz="3200">
                <a:solidFill>
                  <a:srgbClr val="000000"/>
                </a:solidFill>
                <a:latin typeface="Glacial Indifference"/>
              </a:rPr>
              <a:t>User registration and authentication.</a:t>
            </a:r>
          </a:p>
          <a:p>
            <a:pPr algn="just" marL="690881" indent="-345440" lvl="1">
              <a:lnSpc>
                <a:spcPts val="4480"/>
              </a:lnSpc>
              <a:buFont typeface="Arial"/>
              <a:buChar char="•"/>
            </a:pPr>
            <a:r>
              <a:rPr lang="en-US" sz="3200">
                <a:solidFill>
                  <a:srgbClr val="000000"/>
                </a:solidFill>
                <a:latin typeface="Glacial Indifference"/>
              </a:rPr>
              <a:t>Product listing - Read data from MySQL database. Choose any area of products such as apparels, books, Electronics, Home Appliances, Furniture, and Health and Beauty. Remember to provide a detailed description and images for each product to make it more appealing and informative for the user.</a:t>
            </a:r>
          </a:p>
          <a:p>
            <a:pPr algn="just" marL="690881" indent="-345440" lvl="1">
              <a:lnSpc>
                <a:spcPts val="4480"/>
              </a:lnSpc>
              <a:buFont typeface="Arial"/>
              <a:buChar char="•"/>
            </a:pPr>
            <a:r>
              <a:rPr lang="en-US" sz="3200">
                <a:solidFill>
                  <a:srgbClr val="000000"/>
                </a:solidFill>
                <a:latin typeface="Glacial Indifference"/>
              </a:rPr>
              <a:t>Shopping cart functionality - Add/Remove items (Create/Update/Delete in MySQL database).</a:t>
            </a:r>
          </a:p>
          <a:p>
            <a:pPr algn="just" marL="690881" indent="-345440" lvl="1">
              <a:lnSpc>
                <a:spcPts val="4480"/>
              </a:lnSpc>
              <a:buFont typeface="Arial"/>
              <a:buChar char="•"/>
            </a:pPr>
            <a:r>
              <a:rPr lang="en-US" sz="3200">
                <a:solidFill>
                  <a:srgbClr val="000000"/>
                </a:solidFill>
                <a:latin typeface="Glacial Indifference"/>
              </a:rPr>
              <a:t>Checkout and order summary - Update in MySQL database.</a:t>
            </a:r>
          </a:p>
          <a:p>
            <a:pPr algn="just" marL="690881" indent="-345440" lvl="1">
              <a:lnSpc>
                <a:spcPts val="4480"/>
              </a:lnSpc>
              <a:buFont typeface="Arial"/>
              <a:buChar char="•"/>
            </a:pPr>
            <a:r>
              <a:rPr lang="en-US" sz="3200">
                <a:solidFill>
                  <a:srgbClr val="000000"/>
                </a:solidFill>
                <a:latin typeface="Glacial Indifference"/>
              </a:rPr>
              <a:t>Responsive and user-friendly design.</a:t>
            </a: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842309" y="1995787"/>
            <a:ext cx="16728475" cy="6719407"/>
          </a:xfrm>
          <a:prstGeom prst="rect">
            <a:avLst/>
          </a:prstGeom>
        </p:spPr>
        <p:txBody>
          <a:bodyPr anchor="t" rtlCol="false" tIns="0" lIns="0" bIns="0" rIns="0">
            <a:spAutoFit/>
          </a:bodyPr>
          <a:lstStyle/>
          <a:p>
            <a:pPr algn="just">
              <a:lnSpc>
                <a:spcPts val="4480"/>
              </a:lnSpc>
            </a:pPr>
            <a:r>
              <a:rPr lang="en-US" sz="3200" u="sng">
                <a:solidFill>
                  <a:srgbClr val="0C0A70"/>
                </a:solidFill>
                <a:latin typeface="Glacial Indifference Bold"/>
              </a:rPr>
              <a:t>STAGES OF TASKS TO BE DONE FOR THIS MAJOR PROJECT</a:t>
            </a:r>
          </a:p>
          <a:p>
            <a:pPr algn="just">
              <a:lnSpc>
                <a:spcPts val="4480"/>
              </a:lnSpc>
            </a:pPr>
            <a:r>
              <a:rPr lang="en-US" sz="3200">
                <a:solidFill>
                  <a:srgbClr val="000000"/>
                </a:solidFill>
                <a:latin typeface="Glacial Indifference Bold"/>
              </a:rPr>
              <a:t>Design and Planning</a:t>
            </a:r>
          </a:p>
          <a:p>
            <a:pPr algn="just" marL="690881" indent="-345440" lvl="1">
              <a:lnSpc>
                <a:spcPts val="4480"/>
              </a:lnSpc>
              <a:buFont typeface="Arial"/>
              <a:buChar char="•"/>
            </a:pPr>
            <a:r>
              <a:rPr lang="en-US" sz="3200">
                <a:solidFill>
                  <a:srgbClr val="000000"/>
                </a:solidFill>
                <a:latin typeface="Glacial Indifference"/>
              </a:rPr>
              <a:t>Identify the functionalities &amp; </a:t>
            </a:r>
            <a:r>
              <a:rPr lang="en-US" sz="3200">
                <a:solidFill>
                  <a:srgbClr val="000000"/>
                </a:solidFill>
                <a:latin typeface="Glacial Indifference"/>
              </a:rPr>
              <a:t>create a wireframe of the layout.</a:t>
            </a:r>
          </a:p>
          <a:p>
            <a:pPr algn="just">
              <a:lnSpc>
                <a:spcPts val="4480"/>
              </a:lnSpc>
            </a:pPr>
            <a:r>
              <a:rPr lang="en-US" sz="3200">
                <a:solidFill>
                  <a:srgbClr val="000000"/>
                </a:solidFill>
                <a:latin typeface="Glacial Indifference Bold"/>
              </a:rPr>
              <a:t>Develop Basic Structure (HTML) &amp; Styling (CSS)</a:t>
            </a:r>
          </a:p>
          <a:p>
            <a:pPr algn="just" marL="690881" indent="-345440" lvl="1">
              <a:lnSpc>
                <a:spcPts val="4480"/>
              </a:lnSpc>
              <a:buFont typeface="Arial"/>
              <a:buChar char="•"/>
            </a:pPr>
            <a:r>
              <a:rPr lang="en-US" sz="3200">
                <a:solidFill>
                  <a:srgbClr val="000000"/>
                </a:solidFill>
                <a:latin typeface="Glacial Indifference"/>
              </a:rPr>
              <a:t>C</a:t>
            </a:r>
            <a:r>
              <a:rPr lang="en-US" sz="3200">
                <a:solidFill>
                  <a:srgbClr val="000000"/>
                </a:solidFill>
                <a:latin typeface="Glacial Indifference"/>
              </a:rPr>
              <a:t>reate HTML structure for the website. Break it down into sections like the homepage, product page, cart page, and checkout page.</a:t>
            </a:r>
          </a:p>
          <a:p>
            <a:pPr algn="just" marL="690881" indent="-345440" lvl="1">
              <a:lnSpc>
                <a:spcPts val="4480"/>
              </a:lnSpc>
              <a:buFont typeface="Arial"/>
              <a:buChar char="•"/>
            </a:pPr>
            <a:r>
              <a:rPr lang="en-US" sz="3200">
                <a:solidFill>
                  <a:srgbClr val="000000"/>
                </a:solidFill>
                <a:latin typeface="Glacial Indifference"/>
              </a:rPr>
              <a:t>Style these pages using CSS, keeping the design user-friendly and responsive for different device sizes.</a:t>
            </a:r>
          </a:p>
          <a:p>
            <a:pPr algn="just">
              <a:lnSpc>
                <a:spcPts val="4480"/>
              </a:lnSpc>
            </a:pPr>
            <a:r>
              <a:rPr lang="en-US" sz="3200">
                <a:solidFill>
                  <a:srgbClr val="000000"/>
                </a:solidFill>
                <a:latin typeface="Glacial Indifference Bold"/>
              </a:rPr>
              <a:t>Adding Functionality (JavaScript)</a:t>
            </a:r>
          </a:p>
          <a:p>
            <a:pPr algn="just" marL="690881" indent="-345440" lvl="1">
              <a:lnSpc>
                <a:spcPts val="4480"/>
              </a:lnSpc>
              <a:buFont typeface="Arial"/>
              <a:buChar char="•"/>
            </a:pPr>
            <a:r>
              <a:rPr lang="en-US" sz="3200">
                <a:solidFill>
                  <a:srgbClr val="000000"/>
                </a:solidFill>
                <a:latin typeface="Glacial Indifference"/>
              </a:rPr>
              <a:t>Implement dynamic elements on the website, such as a sliding image gallery or interactive dropdown menus, using JavaScript.</a:t>
            </a:r>
          </a:p>
          <a:p>
            <a:pPr algn="just">
              <a:lnSpc>
                <a:spcPts val="4480"/>
              </a:lnSpc>
            </a:pP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10" id="10"/>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AutoShape 11" id="11"/>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2" id="12"/>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3" id="13"/>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4" id="14"/>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5" id="15"/>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16" id="16"/>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
        <p:nvSpPr>
          <p:cNvPr name="TextBox 17" id="17"/>
          <p:cNvSpPr txBox="true"/>
          <p:nvPr/>
        </p:nvSpPr>
        <p:spPr>
          <a:xfrm rot="0">
            <a:off x="904844" y="1995787"/>
            <a:ext cx="16728475" cy="6157446"/>
          </a:xfrm>
          <a:prstGeom prst="rect">
            <a:avLst/>
          </a:prstGeom>
        </p:spPr>
        <p:txBody>
          <a:bodyPr anchor="t" rtlCol="false" tIns="0" lIns="0" bIns="0" rIns="0">
            <a:spAutoFit/>
          </a:bodyPr>
          <a:lstStyle/>
          <a:p>
            <a:pPr algn="just">
              <a:lnSpc>
                <a:spcPts val="4480"/>
              </a:lnSpc>
            </a:pPr>
            <a:r>
              <a:rPr lang="en-US" sz="3200">
                <a:solidFill>
                  <a:srgbClr val="000000"/>
                </a:solidFill>
                <a:latin typeface="Glacial Indifference Bold"/>
              </a:rPr>
              <a:t>Backend Functionality (PHP &amp; MySQL)</a:t>
            </a:r>
          </a:p>
          <a:p>
            <a:pPr algn="just" marL="690881" indent="-345440" lvl="1">
              <a:lnSpc>
                <a:spcPts val="4480"/>
              </a:lnSpc>
              <a:buFont typeface="Arial"/>
              <a:buChar char="•"/>
            </a:pPr>
            <a:r>
              <a:rPr lang="en-US" sz="3200">
                <a:solidFill>
                  <a:srgbClr val="000000"/>
                </a:solidFill>
                <a:latin typeface="Glacial Indifference"/>
              </a:rPr>
              <a:t>Set up your MySQL database. Create tables for users, products, and orders.</a:t>
            </a:r>
          </a:p>
          <a:p>
            <a:pPr algn="just" marL="690881" indent="-345440" lvl="1">
              <a:lnSpc>
                <a:spcPts val="4480"/>
              </a:lnSpc>
              <a:buFont typeface="Arial"/>
              <a:buChar char="•"/>
            </a:pPr>
            <a:r>
              <a:rPr lang="en-US" sz="3200">
                <a:solidFill>
                  <a:srgbClr val="000000"/>
                </a:solidFill>
                <a:latin typeface="Glacial Indifference"/>
              </a:rPr>
              <a:t>Using PHP, implement user registration and authentication. Store registered users in your MySQL database.</a:t>
            </a:r>
          </a:p>
          <a:p>
            <a:pPr algn="just" marL="690881" indent="-345440" lvl="1">
              <a:lnSpc>
                <a:spcPts val="4480"/>
              </a:lnSpc>
              <a:buFont typeface="Arial"/>
              <a:buChar char="•"/>
            </a:pPr>
            <a:r>
              <a:rPr lang="en-US" sz="3200">
                <a:solidFill>
                  <a:srgbClr val="000000"/>
                </a:solidFill>
                <a:latin typeface="Glacial Indifference"/>
              </a:rPr>
              <a:t>Fetch product data from database &amp; display it on the product page.</a:t>
            </a:r>
          </a:p>
          <a:p>
            <a:pPr algn="just" marL="690881" indent="-345440" lvl="1">
              <a:lnSpc>
                <a:spcPts val="4480"/>
              </a:lnSpc>
              <a:buFont typeface="Arial"/>
              <a:buChar char="•"/>
            </a:pPr>
            <a:r>
              <a:rPr lang="en-US" sz="3200">
                <a:solidFill>
                  <a:srgbClr val="000000"/>
                </a:solidFill>
                <a:latin typeface="Glacial Indifference"/>
              </a:rPr>
              <a:t>Implement the add to cart functionality. When a user adds a product to the cart, it should reflect in your database.</a:t>
            </a:r>
          </a:p>
          <a:p>
            <a:pPr algn="just" marL="690881" indent="-345440" lvl="1">
              <a:lnSpc>
                <a:spcPts val="4480"/>
              </a:lnSpc>
              <a:buFont typeface="Arial"/>
              <a:buChar char="•"/>
            </a:pPr>
            <a:r>
              <a:rPr lang="en-US" sz="3200">
                <a:solidFill>
                  <a:srgbClr val="000000"/>
                </a:solidFill>
                <a:latin typeface="Glacial Indifference"/>
              </a:rPr>
              <a:t>Implement the checkout function. Upon checkout, the user's order should be recorded in your database and the shopping cart should be cleared.</a:t>
            </a:r>
          </a:p>
          <a:p>
            <a:pPr algn="just">
              <a:lnSpc>
                <a:spcPts val="4480"/>
              </a:lnSpc>
            </a:pPr>
          </a:p>
          <a:p>
            <a:pPr algn="just">
              <a:lnSpc>
                <a:spcPts val="4480"/>
              </a:lnSpc>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10" id="10"/>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AutoShape 11" id="11"/>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2" id="12"/>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3" id="13"/>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4" id="14"/>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5" id="15"/>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16" id="16"/>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
        <p:nvSpPr>
          <p:cNvPr name="TextBox 17" id="17"/>
          <p:cNvSpPr txBox="true"/>
          <p:nvPr/>
        </p:nvSpPr>
        <p:spPr>
          <a:xfrm rot="0">
            <a:off x="904844" y="1995787"/>
            <a:ext cx="16728475" cy="7281369"/>
          </a:xfrm>
          <a:prstGeom prst="rect">
            <a:avLst/>
          </a:prstGeom>
        </p:spPr>
        <p:txBody>
          <a:bodyPr anchor="t" rtlCol="false" tIns="0" lIns="0" bIns="0" rIns="0">
            <a:spAutoFit/>
          </a:bodyPr>
          <a:lstStyle/>
          <a:p>
            <a:pPr algn="just">
              <a:lnSpc>
                <a:spcPts val="4480"/>
              </a:lnSpc>
            </a:pPr>
            <a:r>
              <a:rPr lang="en-US" sz="3200">
                <a:solidFill>
                  <a:srgbClr val="000000"/>
                </a:solidFill>
                <a:latin typeface="Glacial Indifference Bold"/>
              </a:rPr>
              <a:t>Final Output:</a:t>
            </a:r>
          </a:p>
          <a:p>
            <a:pPr algn="just">
              <a:lnSpc>
                <a:spcPts val="4480"/>
              </a:lnSpc>
            </a:pPr>
            <a:r>
              <a:rPr lang="en-US" sz="3200">
                <a:solidFill>
                  <a:srgbClr val="000000"/>
                </a:solidFill>
                <a:latin typeface="Glacial Indifference"/>
              </a:rPr>
              <a:t>At the end of the project, you will have a fully functional, responsive e-commerce website. The website will allow users to register, view products, add them to a cart, and finally place an order. All data will be appropriately stored and managed using MySQL, with PHP acting as the server-side language.</a:t>
            </a:r>
          </a:p>
          <a:p>
            <a:pPr algn="just" marL="690881" indent="-345440" lvl="1">
              <a:lnSpc>
                <a:spcPts val="4480"/>
              </a:lnSpc>
              <a:buFont typeface="Arial"/>
              <a:buChar char="•"/>
            </a:pPr>
            <a:r>
              <a:rPr lang="en-US" sz="3200">
                <a:solidFill>
                  <a:srgbClr val="000000"/>
                </a:solidFill>
                <a:latin typeface="Glacial Indifference"/>
              </a:rPr>
              <a:t>Pushing your project to a GitHub repository for review.</a:t>
            </a:r>
          </a:p>
          <a:p>
            <a:pPr algn="just" marL="690881" indent="-345440" lvl="1">
              <a:lnSpc>
                <a:spcPts val="4480"/>
              </a:lnSpc>
              <a:buFont typeface="Arial"/>
              <a:buChar char="•"/>
            </a:pPr>
            <a:r>
              <a:rPr lang="en-US" sz="3200">
                <a:solidFill>
                  <a:srgbClr val="000000"/>
                </a:solidFill>
                <a:latin typeface="Glacial Indifference"/>
              </a:rPr>
              <a:t>Writing a report detailing your approach, challenges encountered, and how you resolved them.</a:t>
            </a:r>
          </a:p>
          <a:p>
            <a:pPr algn="just" marL="690881" indent="-345440" lvl="1">
              <a:lnSpc>
                <a:spcPts val="4480"/>
              </a:lnSpc>
              <a:buFont typeface="Arial"/>
              <a:buChar char="•"/>
            </a:pPr>
            <a:r>
              <a:rPr lang="en-US" sz="3200">
                <a:solidFill>
                  <a:srgbClr val="000000"/>
                </a:solidFill>
                <a:latin typeface="Glacial Indifference"/>
              </a:rPr>
              <a:t>Providing screenshots and a GIF-based video demonstrating the website's responsiveness and functionalities.</a:t>
            </a:r>
          </a:p>
          <a:p>
            <a:pPr algn="just">
              <a:lnSpc>
                <a:spcPts val="4480"/>
              </a:lnSpc>
            </a:pPr>
          </a:p>
          <a:p>
            <a:pPr algn="just">
              <a:lnSpc>
                <a:spcPts val="4480"/>
              </a:lnSpc>
            </a:pPr>
          </a:p>
          <a:p>
            <a:pPr algn="just">
              <a:lnSpc>
                <a:spcPts val="4480"/>
              </a:lnSpc>
            </a:pP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842309" y="1986160"/>
            <a:ext cx="16728475" cy="7278371"/>
          </a:xfrm>
          <a:prstGeom prst="rect">
            <a:avLst/>
          </a:prstGeom>
        </p:spPr>
        <p:txBody>
          <a:bodyPr anchor="t" rtlCol="false" tIns="0" lIns="0" bIns="0" rIns="0">
            <a:spAutoFit/>
          </a:bodyPr>
          <a:lstStyle/>
          <a:p>
            <a:pPr algn="just">
              <a:lnSpc>
                <a:spcPts val="5880"/>
              </a:lnSpc>
            </a:pPr>
            <a:r>
              <a:rPr lang="en-US" sz="4200">
                <a:solidFill>
                  <a:srgbClr val="000000"/>
                </a:solidFill>
                <a:latin typeface="Glacial Indifference Bold"/>
              </a:rPr>
              <a:t>Title</a:t>
            </a:r>
            <a:r>
              <a:rPr lang="en-US" sz="4200">
                <a:solidFill>
                  <a:srgbClr val="000000"/>
                </a:solidFill>
                <a:latin typeface="Glacial Indifference"/>
              </a:rPr>
              <a:t> : Clone the Netflix website</a:t>
            </a:r>
          </a:p>
          <a:p>
            <a:pPr algn="just">
              <a:lnSpc>
                <a:spcPts val="5880"/>
              </a:lnSpc>
            </a:pPr>
          </a:p>
          <a:p>
            <a:pPr algn="just">
              <a:lnSpc>
                <a:spcPts val="5880"/>
              </a:lnSpc>
            </a:pPr>
            <a:r>
              <a:rPr lang="en-US" sz="4200">
                <a:solidFill>
                  <a:srgbClr val="000000"/>
                </a:solidFill>
                <a:latin typeface="Glacial Indifference Bold"/>
              </a:rPr>
              <a:t>Objective</a:t>
            </a:r>
            <a:r>
              <a:rPr lang="en-US" sz="4200">
                <a:solidFill>
                  <a:srgbClr val="000000"/>
                </a:solidFill>
                <a:latin typeface="Glacial Indifference"/>
              </a:rPr>
              <a:t>: </a:t>
            </a:r>
          </a:p>
          <a:p>
            <a:pPr algn="just">
              <a:lnSpc>
                <a:spcPts val="4480"/>
              </a:lnSpc>
            </a:pPr>
            <a:r>
              <a:rPr lang="en-US" sz="3200">
                <a:solidFill>
                  <a:srgbClr val="000000"/>
                </a:solidFill>
                <a:latin typeface="Glacial Indifference"/>
              </a:rPr>
              <a:t>As a pivotal part of this two-week internship, the objective of creating a Netflix clone is to empower you with a practical understanding of web development technologies such as HTML, CSS, and JavaScript. You will recreate the user interface and key features of this globally recognized movie streaming platform, aiming for a web application that is not only visually compelling but also functionally robust. By undertaking this project, you will hone your skills in responsive design, enhance your problem-solving capabilities, and gain valuable insights into the construction of a real-world web application. This immersive hands-on experience is designed to elevate your coding skills, giving you an edge in your burgeoning web development career.</a:t>
            </a: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779763" y="1995705"/>
            <a:ext cx="16728475" cy="6719571"/>
          </a:xfrm>
          <a:prstGeom prst="rect">
            <a:avLst/>
          </a:prstGeom>
        </p:spPr>
        <p:txBody>
          <a:bodyPr anchor="t" rtlCol="false" tIns="0" lIns="0" bIns="0" rIns="0">
            <a:spAutoFit/>
          </a:bodyPr>
          <a:lstStyle/>
          <a:p>
            <a:pPr algn="just">
              <a:lnSpc>
                <a:spcPts val="4480"/>
              </a:lnSpc>
            </a:pPr>
            <a:r>
              <a:rPr lang="en-US" sz="3200" u="sng">
                <a:solidFill>
                  <a:srgbClr val="000000"/>
                </a:solidFill>
                <a:latin typeface="Glacial Indifference"/>
              </a:rPr>
              <a:t>Und</a:t>
            </a:r>
            <a:r>
              <a:rPr lang="en-US" sz="3200" u="sng">
                <a:solidFill>
                  <a:srgbClr val="000000"/>
                </a:solidFill>
                <a:latin typeface="Glacial Indifference"/>
              </a:rPr>
              <a:t>erstand the Requirements: </a:t>
            </a:r>
          </a:p>
          <a:p>
            <a:pPr algn="just" marL="690881" indent="-345440" lvl="1">
              <a:lnSpc>
                <a:spcPts val="4480"/>
              </a:lnSpc>
              <a:buFont typeface="Arial"/>
              <a:buChar char="•"/>
            </a:pPr>
            <a:r>
              <a:rPr lang="en-US" sz="3200">
                <a:solidFill>
                  <a:srgbClr val="000000"/>
                </a:solidFill>
                <a:latin typeface="Glacial Indifference"/>
              </a:rPr>
              <a:t>HTML, CSS, and JavaScript: Basic to intermediate knowledge of these technologies is a must. You should be comfortable creating layouts in HTML, styling them with CSS, and adding functionality with JavaScript.</a:t>
            </a:r>
          </a:p>
          <a:p>
            <a:pPr algn="just" marL="690881" indent="-345440" lvl="1">
              <a:lnSpc>
                <a:spcPts val="4480"/>
              </a:lnSpc>
              <a:buFont typeface="Arial"/>
              <a:buChar char="•"/>
            </a:pPr>
            <a:r>
              <a:rPr lang="en-US" sz="3200">
                <a:solidFill>
                  <a:srgbClr val="000000"/>
                </a:solidFill>
                <a:latin typeface="Glacial Indifference"/>
              </a:rPr>
              <a:t>Responsive Design: Your Netflix clone should be responsive, i.e., it should adapt to different screen sizes (desktop, tablet, mobile).</a:t>
            </a:r>
          </a:p>
          <a:p>
            <a:pPr algn="just" marL="690881" indent="-345440" lvl="1">
              <a:lnSpc>
                <a:spcPts val="4480"/>
              </a:lnSpc>
              <a:buFont typeface="Arial"/>
              <a:buChar char="•"/>
            </a:pPr>
            <a:r>
              <a:rPr lang="en-US" sz="3200">
                <a:solidFill>
                  <a:srgbClr val="000000"/>
                </a:solidFill>
                <a:latin typeface="Glacial Indifference"/>
              </a:rPr>
              <a:t>Web APIs (Optional): If you want to add more functionality like fetching movies with the search of names, consider learning about web APIs. However, this is optional and can be bypassed by simply using dummy data.</a:t>
            </a:r>
          </a:p>
          <a:p>
            <a:pPr algn="just">
              <a:lnSpc>
                <a:spcPts val="4480"/>
              </a:lnSpc>
            </a:pPr>
          </a:p>
          <a:p>
            <a:pPr algn="just">
              <a:lnSpc>
                <a:spcPts val="4480"/>
              </a:lnSpc>
            </a:pPr>
          </a:p>
          <a:p>
            <a:pPr algn="just">
              <a:lnSpc>
                <a:spcPts val="4480"/>
              </a:lnSpc>
            </a:pPr>
            <a:r>
              <a:rPr lang="en-US" sz="3200">
                <a:solidFill>
                  <a:srgbClr val="000000"/>
                </a:solidFill>
                <a:latin typeface="Glacial Indifference"/>
              </a:rPr>
              <a:t>I</a:t>
            </a: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grpSp>
        <p:nvGrpSpPr>
          <p:cNvPr name="Group 9" id="9"/>
          <p:cNvGrpSpPr/>
          <p:nvPr/>
        </p:nvGrpSpPr>
        <p:grpSpPr>
          <a:xfrm rot="0">
            <a:off x="406969" y="489563"/>
            <a:ext cx="17723852" cy="11966911"/>
            <a:chOff x="0" y="0"/>
            <a:chExt cx="23631803" cy="15955881"/>
          </a:xfrm>
        </p:grpSpPr>
        <p:sp>
          <p:nvSpPr>
            <p:cNvPr name="TextBox 10" id="10"/>
            <p:cNvSpPr txBox="true"/>
            <p:nvPr/>
          </p:nvSpPr>
          <p:spPr>
            <a:xfrm rot="0">
              <a:off x="0" y="-95250"/>
              <a:ext cx="23631803" cy="3193808"/>
            </a:xfrm>
            <a:prstGeom prst="rect">
              <a:avLst/>
            </a:prstGeom>
          </p:spPr>
          <p:txBody>
            <a:bodyPr anchor="t" rtlCol="false" tIns="0" lIns="0" bIns="0" rIns="0">
              <a:spAutoFit/>
            </a:bodyPr>
            <a:lstStyle/>
            <a:p>
              <a:pPr>
                <a:lnSpc>
                  <a:spcPts val="6719"/>
                </a:lnSpc>
              </a:pPr>
            </a:p>
            <a:p>
              <a:pPr>
                <a:lnSpc>
                  <a:spcPts val="6719"/>
                </a:lnSpc>
              </a:pPr>
              <a:r>
                <a:rPr lang="en-US" sz="4800" spc="432">
                  <a:solidFill>
                    <a:srgbClr val="000000"/>
                  </a:solidFill>
                  <a:latin typeface="Glacial Indifference"/>
                </a:rPr>
                <a:t>   CODE OF ETHICS</a:t>
              </a:r>
            </a:p>
            <a:p>
              <a:pPr>
                <a:lnSpc>
                  <a:spcPts val="5880"/>
                </a:lnSpc>
              </a:pPr>
            </a:p>
          </p:txBody>
        </p:sp>
        <p:sp>
          <p:nvSpPr>
            <p:cNvPr name="TextBox 11" id="11"/>
            <p:cNvSpPr txBox="true"/>
            <p:nvPr/>
          </p:nvSpPr>
          <p:spPr>
            <a:xfrm rot="0">
              <a:off x="0" y="3337236"/>
              <a:ext cx="23631803" cy="12618644"/>
            </a:xfrm>
            <a:prstGeom prst="rect">
              <a:avLst/>
            </a:prstGeom>
          </p:spPr>
          <p:txBody>
            <a:bodyPr anchor="t" rtlCol="false" tIns="0" lIns="0" bIns="0" rIns="0">
              <a:spAutoFit/>
            </a:bodyPr>
            <a:lstStyle/>
            <a:p>
              <a:pPr algn="just" marL="906780" indent="-453390" lvl="1">
                <a:lnSpc>
                  <a:spcPts val="5880"/>
                </a:lnSpc>
                <a:buFont typeface="Arial"/>
                <a:buChar char="•"/>
              </a:pPr>
              <a:r>
                <a:rPr lang="en-US" sz="4200">
                  <a:solidFill>
                    <a:srgbClr val="000000"/>
                  </a:solidFill>
                  <a:latin typeface="Glacial Indifference"/>
                </a:rPr>
                <a:t>Plagiarism is a serious violation that will not be tolerated. To avoid being accused of plagiarism, it is important to always engage in original research and present your own ideas and insights.</a:t>
              </a:r>
              <a:r>
                <a:rPr lang="en-US" sz="4200">
                  <a:solidFill>
                    <a:srgbClr val="000000"/>
                  </a:solidFill>
                  <a:latin typeface="Glacial Indifference"/>
                </a:rPr>
                <a:t> </a:t>
              </a:r>
            </a:p>
            <a:p>
              <a:pPr algn="just" marL="906780" indent="-453390" lvl="1">
                <a:lnSpc>
                  <a:spcPts val="5880"/>
                </a:lnSpc>
                <a:buFont typeface="Arial"/>
                <a:buChar char="•"/>
              </a:pPr>
              <a:r>
                <a:rPr lang="en-US" sz="4200">
                  <a:solidFill>
                    <a:srgbClr val="000000"/>
                  </a:solidFill>
                  <a:latin typeface="Glacial Indifference"/>
                </a:rPr>
                <a:t>If iNeuBytes suspects that you have plagiarized or used any AI tools for writeup, your mentor will terminate your work immediately. </a:t>
              </a:r>
            </a:p>
            <a:p>
              <a:pPr algn="just">
                <a:lnSpc>
                  <a:spcPts val="5880"/>
                </a:lnSpc>
              </a:pPr>
              <a:r>
                <a:rPr lang="en-US" sz="4200" u="sng">
                  <a:solidFill>
                    <a:srgbClr val="000000"/>
                  </a:solidFill>
                  <a:latin typeface="Glacial Indifference"/>
                </a:rPr>
                <a:t>Condition:  plagiarism should be less than 15% (i.e., 85% of writeup work should be unique)</a:t>
              </a:r>
            </a:p>
            <a:p>
              <a:pPr algn="just" marL="906780" indent="-453390" lvl="1">
                <a:lnSpc>
                  <a:spcPts val="5880"/>
                </a:lnSpc>
                <a:buFont typeface="Arial"/>
                <a:buChar char="•"/>
              </a:pPr>
              <a:r>
                <a:rPr lang="en-US" sz="4200">
                  <a:solidFill>
                    <a:srgbClr val="000000"/>
                  </a:solidFill>
                  <a:latin typeface="Glacial Indifference"/>
                </a:rPr>
                <a:t>Copying more than 60% code from online is also considered as severe offence. </a:t>
              </a:r>
            </a:p>
            <a:p>
              <a:pPr algn="just">
                <a:lnSpc>
                  <a:spcPts val="5880"/>
                </a:lnSpc>
              </a:pPr>
            </a:p>
            <a:p>
              <a:pPr algn="just">
                <a:lnSpc>
                  <a:spcPts val="5880"/>
                </a:lnSpc>
              </a:pPr>
            </a:p>
            <a:p>
              <a:pPr>
                <a:lnSpc>
                  <a:spcPts val="5721"/>
                </a:lnSpc>
              </a:pPr>
            </a:p>
            <a:p>
              <a:pPr>
                <a:lnSpc>
                  <a:spcPts val="4741"/>
                </a:lnSpc>
              </a:pPr>
            </a:p>
          </p:txBody>
        </p:sp>
      </p:grpSp>
      <p:sp>
        <p:nvSpPr>
          <p:cNvPr name="TextBox 12" id="12"/>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904844" y="1995678"/>
            <a:ext cx="16728475" cy="8967471"/>
          </a:xfrm>
          <a:prstGeom prst="rect">
            <a:avLst/>
          </a:prstGeom>
        </p:spPr>
        <p:txBody>
          <a:bodyPr anchor="t" rtlCol="false" tIns="0" lIns="0" bIns="0" rIns="0">
            <a:spAutoFit/>
          </a:bodyPr>
          <a:lstStyle/>
          <a:p>
            <a:pPr algn="just">
              <a:lnSpc>
                <a:spcPts val="4480"/>
              </a:lnSpc>
            </a:pPr>
            <a:r>
              <a:rPr lang="en-US" sz="3200" u="sng">
                <a:solidFill>
                  <a:srgbClr val="000000"/>
                </a:solidFill>
                <a:latin typeface="Glacial Indifference Bold"/>
              </a:rPr>
              <a:t>STAGES OF T﻿ASKS TO BE DONE FOR THIS MAJOR PROJECT</a:t>
            </a:r>
          </a:p>
          <a:p>
            <a:pPr algn="just">
              <a:lnSpc>
                <a:spcPts val="4480"/>
              </a:lnSpc>
            </a:pPr>
            <a:r>
              <a:rPr lang="en-US" sz="3200">
                <a:solidFill>
                  <a:srgbClr val="000000"/>
                </a:solidFill>
                <a:latin typeface="Glacial Indifference Bold"/>
              </a:rPr>
              <a:t>Layout Design: </a:t>
            </a:r>
          </a:p>
          <a:p>
            <a:pPr algn="just">
              <a:lnSpc>
                <a:spcPts val="4480"/>
              </a:lnSpc>
            </a:pPr>
            <a:r>
              <a:rPr lang="en-US" sz="3200">
                <a:solidFill>
                  <a:srgbClr val="000000"/>
                </a:solidFill>
                <a:latin typeface="Glacial Indifference"/>
              </a:rPr>
              <a:t>Create the layout of the netflix app. This in</a:t>
            </a:r>
            <a:r>
              <a:rPr lang="en-US" sz="3200">
                <a:solidFill>
                  <a:srgbClr val="000000"/>
                </a:solidFill>
                <a:latin typeface="Glacial Indifference"/>
              </a:rPr>
              <a:t>cludes the navigation bar, the main view , and the music control bar at the bottom.</a:t>
            </a:r>
          </a:p>
          <a:p>
            <a:pPr algn="just">
              <a:lnSpc>
                <a:spcPts val="4480"/>
              </a:lnSpc>
            </a:pPr>
            <a:r>
              <a:rPr lang="en-US" sz="3200">
                <a:solidFill>
                  <a:srgbClr val="000000"/>
                </a:solidFill>
                <a:latin typeface="Glacial Indifference Bold"/>
              </a:rPr>
              <a:t>Styling: </a:t>
            </a:r>
          </a:p>
          <a:p>
            <a:pPr algn="just">
              <a:lnSpc>
                <a:spcPts val="4480"/>
              </a:lnSpc>
            </a:pPr>
            <a:r>
              <a:rPr lang="en-US" sz="3200">
                <a:solidFill>
                  <a:srgbClr val="000000"/>
                </a:solidFill>
                <a:latin typeface="Glacial Indifference"/>
              </a:rPr>
              <a:t>Use CSS to style your app. Netflix has a unique color theme and specific layouts for its various views. Try to replicate this as closely as possible.</a:t>
            </a:r>
          </a:p>
          <a:p>
            <a:pPr algn="just">
              <a:lnSpc>
                <a:spcPts val="4480"/>
              </a:lnSpc>
            </a:pPr>
            <a:r>
              <a:rPr lang="en-US" sz="3200">
                <a:solidFill>
                  <a:srgbClr val="000000"/>
                </a:solidFill>
                <a:latin typeface="Glacial Indifference Bold"/>
              </a:rPr>
              <a:t>Functionality: </a:t>
            </a:r>
          </a:p>
          <a:p>
            <a:pPr algn="just">
              <a:lnSpc>
                <a:spcPts val="4480"/>
              </a:lnSpc>
            </a:pPr>
            <a:r>
              <a:rPr lang="en-US" sz="3200">
                <a:solidFill>
                  <a:srgbClr val="000000"/>
                </a:solidFill>
                <a:latin typeface="Glacial Indifference"/>
              </a:rPr>
              <a:t>Use JavaScript to add functionality. Check the next slide and choose any one option and add. </a:t>
            </a:r>
            <a:r>
              <a:rPr lang="en-US" sz="3200" u="sng">
                <a:solidFill>
                  <a:srgbClr val="000000"/>
                </a:solidFill>
                <a:latin typeface="Glacial Indifference Bold Italics"/>
              </a:rPr>
              <a:t>(MANDATORY)</a:t>
            </a:r>
          </a:p>
          <a:p>
            <a:pPr algn="just">
              <a:lnSpc>
                <a:spcPts val="4480"/>
              </a:lnSpc>
            </a:pPr>
            <a:r>
              <a:rPr lang="en-US" sz="3200">
                <a:solidFill>
                  <a:srgbClr val="000000"/>
                </a:solidFill>
                <a:latin typeface="Glacial Indifference Bold"/>
              </a:rPr>
              <a:t>Responsiveness: </a:t>
            </a:r>
          </a:p>
          <a:p>
            <a:pPr algn="just">
              <a:lnSpc>
                <a:spcPts val="4480"/>
              </a:lnSpc>
            </a:pPr>
            <a:r>
              <a:rPr lang="en-US" sz="3200">
                <a:solidFill>
                  <a:srgbClr val="000000"/>
                </a:solidFill>
                <a:latin typeface="Glacial Indifference"/>
              </a:rPr>
              <a:t>Make sure your app is responsive. Use CSS media queries to adjust the layout based on the screen size.</a:t>
            </a:r>
          </a:p>
          <a:p>
            <a:pPr algn="just">
              <a:lnSpc>
                <a:spcPts val="4480"/>
              </a:lnSpc>
            </a:pPr>
          </a:p>
          <a:p>
            <a:pPr algn="just">
              <a:lnSpc>
                <a:spcPts val="4480"/>
              </a:lnSpc>
            </a:pPr>
          </a:p>
          <a:p>
            <a:pPr algn="just">
              <a:lnSpc>
                <a:spcPts val="4480"/>
              </a:lnSpc>
            </a:pP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904844" y="3119628"/>
            <a:ext cx="16728475" cy="6719571"/>
          </a:xfrm>
          <a:prstGeom prst="rect">
            <a:avLst/>
          </a:prstGeom>
        </p:spPr>
        <p:txBody>
          <a:bodyPr anchor="t" rtlCol="false" tIns="0" lIns="0" bIns="0" rIns="0">
            <a:spAutoFit/>
          </a:bodyPr>
          <a:lstStyle/>
          <a:p>
            <a:pPr algn="just">
              <a:lnSpc>
                <a:spcPts val="4480"/>
              </a:lnSpc>
            </a:pPr>
            <a:r>
              <a:rPr lang="en-US" sz="3200" u="sng">
                <a:solidFill>
                  <a:srgbClr val="000000"/>
                </a:solidFill>
                <a:latin typeface="Glacial Indifference Bold"/>
              </a:rPr>
              <a:t>FUNCTIONALITIES</a:t>
            </a:r>
          </a:p>
          <a:p>
            <a:pPr algn="just">
              <a:lnSpc>
                <a:spcPts val="4480"/>
              </a:lnSpc>
            </a:pPr>
            <a:r>
              <a:rPr lang="en-US" sz="3200" u="sng">
                <a:solidFill>
                  <a:srgbClr val="000000"/>
                </a:solidFill>
                <a:latin typeface="Glacial Indifference Bold"/>
              </a:rPr>
              <a:t>You can choose any one, but have to implement perfectly</a:t>
            </a:r>
          </a:p>
          <a:p>
            <a:pPr algn="just">
              <a:lnSpc>
                <a:spcPts val="4480"/>
              </a:lnSpc>
            </a:pPr>
          </a:p>
          <a:p>
            <a:pPr algn="just" marL="690881" indent="-345440" lvl="1">
              <a:lnSpc>
                <a:spcPts val="4480"/>
              </a:lnSpc>
              <a:buFont typeface="Arial"/>
              <a:buChar char="•"/>
            </a:pPr>
            <a:r>
              <a:rPr lang="en-US" sz="3200">
                <a:solidFill>
                  <a:srgbClr val="000000"/>
                </a:solidFill>
                <a:latin typeface="Glacial Indifference"/>
              </a:rPr>
              <a:t>Ca</a:t>
            </a:r>
            <a:r>
              <a:rPr lang="en-US" sz="3200">
                <a:solidFill>
                  <a:srgbClr val="000000"/>
                </a:solidFill>
                <a:latin typeface="Glacial Indifference"/>
              </a:rPr>
              <a:t>tegories and Filtering: Users should be able to browse movies and TV shows by categories and apply filters like genre, release year, etc.</a:t>
            </a:r>
          </a:p>
          <a:p>
            <a:pPr algn="just" marL="690881" indent="-345440" lvl="1">
              <a:lnSpc>
                <a:spcPts val="4480"/>
              </a:lnSpc>
              <a:buFont typeface="Arial"/>
              <a:buChar char="•"/>
            </a:pPr>
            <a:r>
              <a:rPr lang="en-US" sz="3200">
                <a:solidFill>
                  <a:srgbClr val="000000"/>
                </a:solidFill>
                <a:latin typeface="Glacial Indifference"/>
              </a:rPr>
              <a:t>Ratings and Reviews: Users should be able to rate and review movies and TV shows.</a:t>
            </a:r>
          </a:p>
          <a:p>
            <a:pPr algn="just" marL="690881" indent="-345440" lvl="1">
              <a:lnSpc>
                <a:spcPts val="4480"/>
              </a:lnSpc>
              <a:buFont typeface="Arial"/>
              <a:buChar char="•"/>
            </a:pPr>
            <a:r>
              <a:rPr lang="en-US" sz="3200">
                <a:solidFill>
                  <a:srgbClr val="000000"/>
                </a:solidFill>
                <a:latin typeface="Glacial Indifference"/>
              </a:rPr>
              <a:t>Search Functionality: Users should be able to search for movies or TV shows using keywords.</a:t>
            </a:r>
          </a:p>
          <a:p>
            <a:pPr algn="just" marL="690881" indent="-345440" lvl="1">
              <a:lnSpc>
                <a:spcPts val="4480"/>
              </a:lnSpc>
              <a:buFont typeface="Arial"/>
              <a:buChar char="•"/>
            </a:pPr>
            <a:r>
              <a:rPr lang="en-US" sz="3200">
                <a:solidFill>
                  <a:srgbClr val="000000"/>
                </a:solidFill>
                <a:latin typeface="Glacial Indifference"/>
              </a:rPr>
              <a:t>User Authentication: Users should be able to register, log in, and log out. </a:t>
            </a:r>
          </a:p>
          <a:p>
            <a:pPr algn="just">
              <a:lnSpc>
                <a:spcPts val="4480"/>
              </a:lnSpc>
            </a:pPr>
          </a:p>
          <a:p>
            <a:pPr algn="just">
              <a:lnSpc>
                <a:spcPts val="4480"/>
              </a:lnSpc>
            </a:pPr>
          </a:p>
          <a:p>
            <a:pPr algn="just">
              <a:lnSpc>
                <a:spcPts val="4480"/>
              </a:lnSpc>
            </a:pPr>
          </a:p>
          <a:p>
            <a:pPr algn="just">
              <a:lnSpc>
                <a:spcPts val="4480"/>
              </a:lnSpc>
            </a:pP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904844" y="2276666"/>
            <a:ext cx="16728475" cy="8405496"/>
          </a:xfrm>
          <a:prstGeom prst="rect">
            <a:avLst/>
          </a:prstGeom>
        </p:spPr>
        <p:txBody>
          <a:bodyPr anchor="t" rtlCol="false" tIns="0" lIns="0" bIns="0" rIns="0">
            <a:spAutoFit/>
          </a:bodyPr>
          <a:lstStyle/>
          <a:p>
            <a:pPr algn="just">
              <a:lnSpc>
                <a:spcPts val="4480"/>
              </a:lnSpc>
            </a:pPr>
            <a:r>
              <a:rPr lang="en-US" sz="3200">
                <a:solidFill>
                  <a:srgbClr val="000000"/>
                </a:solidFill>
                <a:latin typeface="Glacial Indifference Bold"/>
              </a:rPr>
              <a:t>Testing and Debugging: </a:t>
            </a:r>
          </a:p>
          <a:p>
            <a:pPr algn="just">
              <a:lnSpc>
                <a:spcPts val="4480"/>
              </a:lnSpc>
            </a:pPr>
            <a:r>
              <a:rPr lang="en-US" sz="3200">
                <a:solidFill>
                  <a:srgbClr val="000000"/>
                </a:solidFill>
                <a:latin typeface="Glacial Indifference"/>
              </a:rPr>
              <a:t>Continuously test your app for any bugs or issues. Make sure all functionalities work as intended.</a:t>
            </a:r>
          </a:p>
          <a:p>
            <a:pPr algn="just">
              <a:lnSpc>
                <a:spcPts val="4480"/>
              </a:lnSpc>
            </a:pPr>
            <a:r>
              <a:rPr lang="en-US" sz="3200">
                <a:solidFill>
                  <a:srgbClr val="000000"/>
                </a:solidFill>
                <a:latin typeface="Glacial Indifference Bold"/>
              </a:rPr>
              <a:t>Final Output:</a:t>
            </a:r>
          </a:p>
          <a:p>
            <a:pPr algn="just">
              <a:lnSpc>
                <a:spcPts val="4480"/>
              </a:lnSpc>
            </a:pPr>
            <a:r>
              <a:rPr lang="en-US" sz="3200">
                <a:solidFill>
                  <a:srgbClr val="000000"/>
                </a:solidFill>
                <a:latin typeface="Glacial Indifference"/>
              </a:rPr>
              <a:t>At the end of this project, you will have a functional Netflix clone that can show movies with categories. The app will replicate the look of Netflix and will be responsive. Although it may not have all the features, it will cover some of the main ones, and more importantly, it will demonstrate your ability to build a complex web application using HTML, CSS, and JavaScript.</a:t>
            </a:r>
          </a:p>
          <a:p>
            <a:pPr algn="just" marL="690881" indent="-345440" lvl="1">
              <a:lnSpc>
                <a:spcPts val="4480"/>
              </a:lnSpc>
              <a:buFont typeface="Arial"/>
              <a:buChar char="•"/>
            </a:pPr>
            <a:r>
              <a:rPr lang="en-US" sz="3200">
                <a:solidFill>
                  <a:srgbClr val="000000"/>
                </a:solidFill>
                <a:latin typeface="Glacial Indifference"/>
              </a:rPr>
              <a:t>Pushing your project to a GitHub repository for review.</a:t>
            </a:r>
          </a:p>
          <a:p>
            <a:pPr algn="just" marL="690881" indent="-345440" lvl="1">
              <a:lnSpc>
                <a:spcPts val="4480"/>
              </a:lnSpc>
              <a:buFont typeface="Arial"/>
              <a:buChar char="•"/>
            </a:pPr>
            <a:r>
              <a:rPr lang="en-US" sz="3200">
                <a:solidFill>
                  <a:srgbClr val="000000"/>
                </a:solidFill>
                <a:latin typeface="Glacial Indifference"/>
              </a:rPr>
              <a:t>Writing a report detailing your approach, challenges encountered, and how you resolved them.</a:t>
            </a:r>
          </a:p>
          <a:p>
            <a:pPr algn="just" marL="690881" indent="-345440" lvl="1">
              <a:lnSpc>
                <a:spcPts val="4480"/>
              </a:lnSpc>
              <a:buFont typeface="Arial"/>
              <a:buChar char="•"/>
            </a:pPr>
            <a:r>
              <a:rPr lang="en-US" sz="3200">
                <a:solidFill>
                  <a:srgbClr val="000000"/>
                </a:solidFill>
                <a:latin typeface="Glacial Indifference"/>
              </a:rPr>
              <a:t>Providing screenshots and a GIF-based video demonstrating the website's responsiveness and functionalities.</a:t>
            </a:r>
          </a:p>
          <a:p>
            <a:pPr algn="just">
              <a:lnSpc>
                <a:spcPts val="4480"/>
              </a:lnSpc>
            </a:pPr>
          </a:p>
          <a:p>
            <a:pPr algn="just">
              <a:lnSpc>
                <a:spcPts val="4480"/>
              </a:lnSpc>
            </a:pPr>
          </a:p>
        </p:txBody>
      </p:sp>
      <p:sp>
        <p:nvSpPr>
          <p:cNvPr name="AutoShape 10" id="10"/>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1" id="11"/>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2" id="12"/>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4" id="14"/>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15" id="15"/>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TextBox 16" id="16"/>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2407286"/>
            <a:ext cx="16967755" cy="1661754"/>
          </a:xfrm>
          <a:prstGeom prst="rect">
            <a:avLst/>
          </a:prstGeom>
        </p:spPr>
        <p:txBody>
          <a:bodyPr anchor="t" rtlCol="false" tIns="0" lIns="0" bIns="0" rIns="0">
            <a:spAutoFit/>
          </a:bodyPr>
          <a:lstStyle/>
          <a:p>
            <a:pPr>
              <a:lnSpc>
                <a:spcPts val="4480"/>
              </a:lnSpc>
            </a:pPr>
            <a:r>
              <a:rPr lang="en-US" sz="3200">
                <a:solidFill>
                  <a:srgbClr val="000000"/>
                </a:solidFill>
                <a:latin typeface="Glacial Indifference"/>
              </a:rPr>
              <a:t>If you are performing to create clone based website, write the lines in ReadMe file</a:t>
            </a:r>
          </a:p>
          <a:p>
            <a:pPr>
              <a:lnSpc>
                <a:spcPts val="4480"/>
              </a:lnSpc>
              <a:spcBef>
                <a:spcPct val="0"/>
              </a:spcBef>
            </a:pPr>
            <a:r>
              <a:rPr lang="en-US" sz="3200">
                <a:solidFill>
                  <a:srgbClr val="000000"/>
                </a:solidFill>
                <a:latin typeface="Glacial Indifference Bold"/>
              </a:rPr>
              <a:t>I understand that the clone-based project created by me is intended solely for educational purposes.</a:t>
            </a:r>
          </a:p>
        </p:txBody>
      </p:sp>
      <p:grpSp>
        <p:nvGrpSpPr>
          <p:cNvPr name="Group 3" id="3"/>
          <p:cNvGrpSpPr/>
          <p:nvPr/>
        </p:nvGrpSpPr>
        <p:grpSpPr>
          <a:xfrm rot="0">
            <a:off x="0" y="0"/>
            <a:ext cx="18288000" cy="10287000"/>
            <a:chOff x="0" y="0"/>
            <a:chExt cx="13239462" cy="7447197"/>
          </a:xfrm>
        </p:grpSpPr>
        <p:sp>
          <p:nvSpPr>
            <p:cNvPr name="Freeform 4" id="4"/>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5" id="5"/>
          <p:cNvGrpSpPr/>
          <p:nvPr/>
        </p:nvGrpSpPr>
        <p:grpSpPr>
          <a:xfrm rot="0">
            <a:off x="0" y="489563"/>
            <a:ext cx="18288000" cy="9797437"/>
            <a:chOff x="0" y="0"/>
            <a:chExt cx="13239462" cy="7092782"/>
          </a:xfrm>
        </p:grpSpPr>
        <p:sp>
          <p:nvSpPr>
            <p:cNvPr name="Freeform 6" id="6"/>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7" id="7"/>
          <p:cNvSpPr/>
          <p:nvPr/>
        </p:nvSpPr>
        <p:spPr>
          <a:xfrm rot="0">
            <a:off x="62535" y="76840"/>
            <a:ext cx="1684617" cy="412723"/>
          </a:xfrm>
          <a:prstGeom prst="rect">
            <a:avLst/>
          </a:prstGeom>
          <a:solidFill>
            <a:srgbClr val="0C0B70"/>
          </a:solidFill>
        </p:spPr>
      </p:sp>
      <p:sp>
        <p:nvSpPr>
          <p:cNvPr name="Freeform 8" id="8"/>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AutoShape 10" id="10"/>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1" id="11"/>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2" id="12"/>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Freeform 14" id="14"/>
          <p:cNvSpPr/>
          <p:nvPr/>
        </p:nvSpPr>
        <p:spPr>
          <a:xfrm flipH="false" flipV="false" rot="0">
            <a:off x="524076" y="2550161"/>
            <a:ext cx="380768" cy="353638"/>
          </a:xfrm>
          <a:custGeom>
            <a:avLst/>
            <a:gdLst/>
            <a:ahLst/>
            <a:cxnLst/>
            <a:rect r="r" b="b" t="t" l="l"/>
            <a:pathLst>
              <a:path h="353638" w="380768">
                <a:moveTo>
                  <a:pt x="0" y="0"/>
                </a:moveTo>
                <a:lnTo>
                  <a:pt x="380768" y="0"/>
                </a:lnTo>
                <a:lnTo>
                  <a:pt x="380768" y="353638"/>
                </a:lnTo>
                <a:lnTo>
                  <a:pt x="0" y="35363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5" id="15"/>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16" id="16"/>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MAJOR INTERNSHIP  PROJECT</a:t>
            </a:r>
          </a:p>
        </p:txBody>
      </p:sp>
      <p:sp>
        <p:nvSpPr>
          <p:cNvPr name="TextBox 17" id="17"/>
          <p:cNvSpPr txBox="true"/>
          <p:nvPr/>
        </p:nvSpPr>
        <p:spPr>
          <a:xfrm rot="0">
            <a:off x="6837038" y="990614"/>
            <a:ext cx="2972421"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- 3 &amp; 4)</a:t>
            </a:r>
          </a:p>
        </p:txBody>
      </p:sp>
      <p:sp>
        <p:nvSpPr>
          <p:cNvPr name="TextBox 18" id="18"/>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
        <p:nvSpPr>
          <p:cNvPr name="TextBox 19" id="19"/>
          <p:cNvSpPr txBox="true"/>
          <p:nvPr/>
        </p:nvSpPr>
        <p:spPr>
          <a:xfrm rot="0">
            <a:off x="524076" y="8114403"/>
            <a:ext cx="16735224" cy="1526500"/>
          </a:xfrm>
          <a:prstGeom prst="rect">
            <a:avLst/>
          </a:prstGeom>
        </p:spPr>
        <p:txBody>
          <a:bodyPr anchor="t" rtlCol="false" tIns="0" lIns="0" bIns="0" rIns="0">
            <a:spAutoFit/>
          </a:bodyPr>
          <a:lstStyle/>
          <a:p>
            <a:pPr algn="ctr">
              <a:lnSpc>
                <a:spcPts val="4059"/>
              </a:lnSpc>
              <a:spcBef>
                <a:spcPct val="0"/>
              </a:spcBef>
            </a:pPr>
            <a:r>
              <a:rPr lang="en-US" sz="2899">
                <a:solidFill>
                  <a:srgbClr val="000000"/>
                </a:solidFill>
                <a:latin typeface="Glacial Indifference"/>
              </a:rPr>
              <a:t>Note:</a:t>
            </a:r>
            <a:r>
              <a:rPr lang="en-US" sz="2899">
                <a:solidFill>
                  <a:srgbClr val="000000"/>
                </a:solidFill>
                <a:latin typeface="Glacial Indifference"/>
              </a:rPr>
              <a:t> It is crucial to respect copyright laws and regulations by refraining from using the cloned site for any commercial purposes. If you choose to utilize it related to commercial activities, it's important to note that iNeuBytes does not hold any responsibility for such actions.</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62535" y="76840"/>
            <a:ext cx="1684617" cy="412723"/>
          </a:xfrm>
          <a:prstGeom prst="rect">
            <a:avLst/>
          </a:prstGeom>
          <a:solidFill>
            <a:srgbClr val="0C0B70"/>
          </a:solidFill>
        </p:spPr>
      </p:sp>
      <p:sp>
        <p:nvSpPr>
          <p:cNvPr name="Freeform 3" id="3"/>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AutoShape 5" id="5"/>
          <p:cNvSpPr/>
          <p:nvPr/>
        </p:nvSpPr>
        <p:spPr>
          <a:xfrm rot="0">
            <a:off x="1028700" y="1510012"/>
            <a:ext cx="2402449" cy="0"/>
          </a:xfrm>
          <a:prstGeom prst="line">
            <a:avLst/>
          </a:prstGeom>
          <a:ln cap="flat" w="95250">
            <a:solidFill>
              <a:srgbClr val="0C0A70"/>
            </a:solidFill>
            <a:prstDash val="solid"/>
            <a:headEnd type="none" len="sm" w="sm"/>
            <a:tailEnd type="none" len="sm" w="sm"/>
          </a:ln>
        </p:spPr>
      </p:sp>
      <p:grpSp>
        <p:nvGrpSpPr>
          <p:cNvPr name="Group 6" id="6"/>
          <p:cNvGrpSpPr/>
          <p:nvPr/>
        </p:nvGrpSpPr>
        <p:grpSpPr>
          <a:xfrm rot="0">
            <a:off x="0" y="0"/>
            <a:ext cx="18288000" cy="10287000"/>
            <a:chOff x="0" y="0"/>
            <a:chExt cx="13239462" cy="7447197"/>
          </a:xfrm>
        </p:grpSpPr>
        <p:sp>
          <p:nvSpPr>
            <p:cNvPr name="Freeform 7" id="7"/>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sp>
        <p:nvSpPr>
          <p:cNvPr name="TextBox 8" id="8"/>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9" id="9"/>
          <p:cNvSpPr txBox="true"/>
          <p:nvPr/>
        </p:nvSpPr>
        <p:spPr>
          <a:xfrm rot="0">
            <a:off x="904844" y="1026186"/>
            <a:ext cx="2814727"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SUBMISSION</a:t>
            </a:r>
          </a:p>
        </p:txBody>
      </p:sp>
      <p:grpSp>
        <p:nvGrpSpPr>
          <p:cNvPr name="Group 10" id="10"/>
          <p:cNvGrpSpPr/>
          <p:nvPr/>
        </p:nvGrpSpPr>
        <p:grpSpPr>
          <a:xfrm rot="0">
            <a:off x="-5323" y="480038"/>
            <a:ext cx="18288000" cy="9797437"/>
            <a:chOff x="0" y="0"/>
            <a:chExt cx="13239462" cy="7092782"/>
          </a:xfrm>
        </p:grpSpPr>
        <p:sp>
          <p:nvSpPr>
            <p:cNvPr name="Freeform 11" id="11"/>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Freeform 12" id="12"/>
          <p:cNvSpPr/>
          <p:nvPr/>
        </p:nvSpPr>
        <p:spPr>
          <a:xfrm flipH="false" flipV="false" rot="0">
            <a:off x="15177125"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AutoShape 13" id="13"/>
          <p:cNvSpPr/>
          <p:nvPr/>
        </p:nvSpPr>
        <p:spPr>
          <a:xfrm>
            <a:off x="1023377" y="1557637"/>
            <a:ext cx="2402449" cy="0"/>
          </a:xfrm>
          <a:prstGeom prst="line">
            <a:avLst/>
          </a:prstGeom>
          <a:ln cap="flat" w="95250">
            <a:solidFill>
              <a:srgbClr val="0C0A70"/>
            </a:solidFill>
            <a:prstDash val="solid"/>
            <a:headEnd type="none" len="sm" w="sm"/>
            <a:tailEnd type="none" len="sm" w="sm"/>
          </a:ln>
        </p:spPr>
      </p:sp>
      <p:sp>
        <p:nvSpPr>
          <p:cNvPr name="Freeform 14" id="14"/>
          <p:cNvSpPr/>
          <p:nvPr/>
        </p:nvSpPr>
        <p:spPr>
          <a:xfrm flipH="true" flipV="false" rot="0">
            <a:off x="10761244" y="7900588"/>
            <a:ext cx="2366877" cy="815659"/>
          </a:xfrm>
          <a:custGeom>
            <a:avLst/>
            <a:gdLst/>
            <a:ahLst/>
            <a:cxnLst/>
            <a:rect r="r" b="b" t="t" l="l"/>
            <a:pathLst>
              <a:path h="815659" w="2366877">
                <a:moveTo>
                  <a:pt x="2366877" y="0"/>
                </a:moveTo>
                <a:lnTo>
                  <a:pt x="0" y="0"/>
                </a:lnTo>
                <a:lnTo>
                  <a:pt x="0" y="815659"/>
                </a:lnTo>
                <a:lnTo>
                  <a:pt x="2366877" y="815659"/>
                </a:lnTo>
                <a:lnTo>
                  <a:pt x="2366877"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5" id="15"/>
          <p:cNvSpPr txBox="true"/>
          <p:nvPr/>
        </p:nvSpPr>
        <p:spPr>
          <a:xfrm rot="0">
            <a:off x="389045" y="3366833"/>
            <a:ext cx="17189675" cy="721968"/>
          </a:xfrm>
          <a:prstGeom prst="rect">
            <a:avLst/>
          </a:prstGeom>
        </p:spPr>
        <p:txBody>
          <a:bodyPr anchor="t" rtlCol="false" tIns="0" lIns="0" bIns="0" rIns="0">
            <a:spAutoFit/>
          </a:bodyPr>
          <a:lstStyle/>
          <a:p>
            <a:pPr algn="ctr">
              <a:lnSpc>
                <a:spcPts val="5880"/>
              </a:lnSpc>
            </a:pPr>
            <a:r>
              <a:rPr lang="en-US" sz="4200">
                <a:solidFill>
                  <a:srgbClr val="000000"/>
                </a:solidFill>
                <a:latin typeface="Glacial Indifference Bold"/>
              </a:rPr>
              <a:t>Task process</a:t>
            </a:r>
          </a:p>
        </p:txBody>
      </p:sp>
      <p:sp>
        <p:nvSpPr>
          <p:cNvPr name="Freeform 16" id="16"/>
          <p:cNvSpPr/>
          <p:nvPr/>
        </p:nvSpPr>
        <p:spPr>
          <a:xfrm flipH="false" flipV="true" rot="0">
            <a:off x="9793393" y="2768614"/>
            <a:ext cx="2366877" cy="815659"/>
          </a:xfrm>
          <a:custGeom>
            <a:avLst/>
            <a:gdLst/>
            <a:ahLst/>
            <a:cxnLst/>
            <a:rect r="r" b="b" t="t" l="l"/>
            <a:pathLst>
              <a:path h="815659" w="2366877">
                <a:moveTo>
                  <a:pt x="0" y="815660"/>
                </a:moveTo>
                <a:lnTo>
                  <a:pt x="2366877" y="815660"/>
                </a:lnTo>
                <a:lnTo>
                  <a:pt x="2366877" y="0"/>
                </a:lnTo>
                <a:lnTo>
                  <a:pt x="0" y="0"/>
                </a:lnTo>
                <a:lnTo>
                  <a:pt x="0" y="81566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7" id="17"/>
          <p:cNvSpPr/>
          <p:nvPr/>
        </p:nvSpPr>
        <p:spPr>
          <a:xfrm flipH="false" flipV="false" rot="0">
            <a:off x="8553301" y="2616280"/>
            <a:ext cx="861162" cy="910844"/>
          </a:xfrm>
          <a:custGeom>
            <a:avLst/>
            <a:gdLst/>
            <a:ahLst/>
            <a:cxnLst/>
            <a:rect r="r" b="b" t="t" l="l"/>
            <a:pathLst>
              <a:path h="910844" w="861162">
                <a:moveTo>
                  <a:pt x="0" y="0"/>
                </a:moveTo>
                <a:lnTo>
                  <a:pt x="861162" y="0"/>
                </a:lnTo>
                <a:lnTo>
                  <a:pt x="861162" y="910844"/>
                </a:lnTo>
                <a:lnTo>
                  <a:pt x="0" y="91084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8" id="18"/>
          <p:cNvSpPr txBox="true"/>
          <p:nvPr/>
        </p:nvSpPr>
        <p:spPr>
          <a:xfrm rot="0">
            <a:off x="-4880590" y="4612974"/>
            <a:ext cx="17189675" cy="1464891"/>
          </a:xfrm>
          <a:prstGeom prst="rect">
            <a:avLst/>
          </a:prstGeom>
        </p:spPr>
        <p:txBody>
          <a:bodyPr anchor="t" rtlCol="false" tIns="0" lIns="0" bIns="0" rIns="0">
            <a:spAutoFit/>
          </a:bodyPr>
          <a:lstStyle/>
          <a:p>
            <a:pPr algn="ctr">
              <a:lnSpc>
                <a:spcPts val="5880"/>
              </a:lnSpc>
            </a:pPr>
            <a:r>
              <a:rPr lang="en-US" sz="4200">
                <a:solidFill>
                  <a:srgbClr val="000000"/>
                </a:solidFill>
                <a:latin typeface="Glacial Indifference Bold"/>
              </a:rPr>
              <a:t>iNeuBytes </a:t>
            </a:r>
          </a:p>
          <a:p>
            <a:pPr algn="ctr">
              <a:lnSpc>
                <a:spcPts val="5880"/>
              </a:lnSpc>
            </a:pPr>
            <a:r>
              <a:rPr lang="en-US" sz="4200">
                <a:solidFill>
                  <a:srgbClr val="000000"/>
                </a:solidFill>
                <a:latin typeface="Glacial Indifference Bold"/>
              </a:rPr>
              <a:t>Final Submission</a:t>
            </a:r>
          </a:p>
        </p:txBody>
      </p:sp>
      <p:sp>
        <p:nvSpPr>
          <p:cNvPr name="AutoShape 19" id="19"/>
          <p:cNvSpPr/>
          <p:nvPr/>
        </p:nvSpPr>
        <p:spPr>
          <a:xfrm flipV="true">
            <a:off x="3714248" y="3751629"/>
            <a:ext cx="3360037" cy="19050"/>
          </a:xfrm>
          <a:prstGeom prst="line">
            <a:avLst/>
          </a:prstGeom>
          <a:ln cap="flat" w="38100">
            <a:solidFill>
              <a:srgbClr val="0C0A70"/>
            </a:solidFill>
            <a:prstDash val="solid"/>
            <a:headEnd type="none" len="sm" w="sm"/>
            <a:tailEnd type="triangle" len="med" w="lg"/>
          </a:ln>
        </p:spPr>
      </p:sp>
      <p:sp>
        <p:nvSpPr>
          <p:cNvPr name="AutoShape 20" id="20"/>
          <p:cNvSpPr/>
          <p:nvPr/>
        </p:nvSpPr>
        <p:spPr>
          <a:xfrm flipH="true">
            <a:off x="3714248" y="3789729"/>
            <a:ext cx="0" cy="908970"/>
          </a:xfrm>
          <a:prstGeom prst="line">
            <a:avLst/>
          </a:prstGeom>
          <a:ln cap="flat" w="38100">
            <a:solidFill>
              <a:srgbClr val="0C0A70"/>
            </a:solidFill>
            <a:prstDash val="solid"/>
            <a:headEnd type="none" len="sm" w="sm"/>
            <a:tailEnd type="none" len="sm" w="sm"/>
          </a:ln>
        </p:spPr>
      </p:sp>
      <p:sp>
        <p:nvSpPr>
          <p:cNvPr name="AutoShape 21" id="21"/>
          <p:cNvSpPr/>
          <p:nvPr/>
        </p:nvSpPr>
        <p:spPr>
          <a:xfrm flipH="true">
            <a:off x="14200986" y="4047687"/>
            <a:ext cx="0" cy="3199167"/>
          </a:xfrm>
          <a:prstGeom prst="line">
            <a:avLst/>
          </a:prstGeom>
          <a:ln cap="flat" w="38100">
            <a:solidFill>
              <a:srgbClr val="0C0A70"/>
            </a:solidFill>
            <a:prstDash val="solid"/>
            <a:headEnd type="none" len="sm" w="sm"/>
            <a:tailEnd type="triangle" len="med" w="lg"/>
          </a:ln>
        </p:spPr>
      </p:sp>
      <p:sp>
        <p:nvSpPr>
          <p:cNvPr name="TextBox 22" id="22"/>
          <p:cNvSpPr txBox="true"/>
          <p:nvPr/>
        </p:nvSpPr>
        <p:spPr>
          <a:xfrm rot="0">
            <a:off x="5508167" y="7351629"/>
            <a:ext cx="17189675" cy="721968"/>
          </a:xfrm>
          <a:prstGeom prst="rect">
            <a:avLst/>
          </a:prstGeom>
        </p:spPr>
        <p:txBody>
          <a:bodyPr anchor="t" rtlCol="false" tIns="0" lIns="0" bIns="0" rIns="0">
            <a:spAutoFit/>
          </a:bodyPr>
          <a:lstStyle/>
          <a:p>
            <a:pPr algn="ctr">
              <a:lnSpc>
                <a:spcPts val="5880"/>
              </a:lnSpc>
            </a:pPr>
            <a:r>
              <a:rPr lang="en-US" sz="4200">
                <a:solidFill>
                  <a:srgbClr val="000000"/>
                </a:solidFill>
                <a:latin typeface="Glacial Indifference Bold"/>
              </a:rPr>
              <a:t>Task to Share</a:t>
            </a:r>
          </a:p>
        </p:txBody>
      </p:sp>
      <p:sp>
        <p:nvSpPr>
          <p:cNvPr name="Freeform 23" id="23"/>
          <p:cNvSpPr/>
          <p:nvPr/>
        </p:nvSpPr>
        <p:spPr>
          <a:xfrm flipH="false" flipV="false" rot="0">
            <a:off x="12977211" y="6526510"/>
            <a:ext cx="861162" cy="910844"/>
          </a:xfrm>
          <a:custGeom>
            <a:avLst/>
            <a:gdLst/>
            <a:ahLst/>
            <a:cxnLst/>
            <a:rect r="r" b="b" t="t" l="l"/>
            <a:pathLst>
              <a:path h="910844" w="861162">
                <a:moveTo>
                  <a:pt x="0" y="0"/>
                </a:moveTo>
                <a:lnTo>
                  <a:pt x="861161" y="0"/>
                </a:lnTo>
                <a:lnTo>
                  <a:pt x="861161" y="910844"/>
                </a:lnTo>
                <a:lnTo>
                  <a:pt x="0" y="91084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24" id="24"/>
          <p:cNvSpPr/>
          <p:nvPr/>
        </p:nvSpPr>
        <p:spPr>
          <a:xfrm flipH="false" flipV="false" rot="0">
            <a:off x="5294006" y="7333252"/>
            <a:ext cx="892135" cy="1134671"/>
          </a:xfrm>
          <a:custGeom>
            <a:avLst/>
            <a:gdLst/>
            <a:ahLst/>
            <a:cxnLst/>
            <a:rect r="r" b="b" t="t" l="l"/>
            <a:pathLst>
              <a:path h="1134671" w="892135">
                <a:moveTo>
                  <a:pt x="0" y="0"/>
                </a:moveTo>
                <a:lnTo>
                  <a:pt x="892135" y="0"/>
                </a:lnTo>
                <a:lnTo>
                  <a:pt x="892135" y="1134671"/>
                </a:lnTo>
                <a:lnTo>
                  <a:pt x="0" y="1134671"/>
                </a:lnTo>
                <a:lnTo>
                  <a:pt x="0" y="0"/>
                </a:lnTo>
                <a:close/>
              </a:path>
            </a:pathLst>
          </a:custGeom>
          <a:blipFill>
            <a:blip r:embed="rId9"/>
            <a:stretch>
              <a:fillRect l="0" t="0" r="0" b="0"/>
            </a:stretch>
          </a:blipFill>
        </p:spPr>
      </p:sp>
      <p:sp>
        <p:nvSpPr>
          <p:cNvPr name="Freeform 25" id="25"/>
          <p:cNvSpPr/>
          <p:nvPr/>
        </p:nvSpPr>
        <p:spPr>
          <a:xfrm flipH="false" flipV="false" rot="0">
            <a:off x="14562936" y="6077864"/>
            <a:ext cx="859237" cy="859237"/>
          </a:xfrm>
          <a:custGeom>
            <a:avLst/>
            <a:gdLst/>
            <a:ahLst/>
            <a:cxnLst/>
            <a:rect r="r" b="b" t="t" l="l"/>
            <a:pathLst>
              <a:path h="859237" w="859237">
                <a:moveTo>
                  <a:pt x="0" y="0"/>
                </a:moveTo>
                <a:lnTo>
                  <a:pt x="859238" y="0"/>
                </a:lnTo>
                <a:lnTo>
                  <a:pt x="859238" y="859238"/>
                </a:lnTo>
                <a:lnTo>
                  <a:pt x="0" y="859238"/>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26" id="26"/>
          <p:cNvSpPr/>
          <p:nvPr/>
        </p:nvSpPr>
        <p:spPr>
          <a:xfrm flipH="false" flipV="false" rot="0">
            <a:off x="14562936" y="4688144"/>
            <a:ext cx="833072" cy="790377"/>
          </a:xfrm>
          <a:custGeom>
            <a:avLst/>
            <a:gdLst/>
            <a:ahLst/>
            <a:cxnLst/>
            <a:rect r="r" b="b" t="t" l="l"/>
            <a:pathLst>
              <a:path h="790377" w="833072">
                <a:moveTo>
                  <a:pt x="0" y="0"/>
                </a:moveTo>
                <a:lnTo>
                  <a:pt x="833072" y="0"/>
                </a:lnTo>
                <a:lnTo>
                  <a:pt x="833072" y="790377"/>
                </a:lnTo>
                <a:lnTo>
                  <a:pt x="0" y="790377"/>
                </a:lnTo>
                <a:lnTo>
                  <a:pt x="0" y="0"/>
                </a:lnTo>
                <a:close/>
              </a:path>
            </a:pathLst>
          </a:custGeom>
          <a:blipFill>
            <a:blip r:embed="rId12"/>
            <a:stretch>
              <a:fillRect l="0" t="0" r="0" b="0"/>
            </a:stretch>
          </a:blipFill>
        </p:spPr>
      </p:sp>
      <p:sp>
        <p:nvSpPr>
          <p:cNvPr name="TextBox 27" id="27"/>
          <p:cNvSpPr txBox="true"/>
          <p:nvPr/>
        </p:nvSpPr>
        <p:spPr>
          <a:xfrm rot="0">
            <a:off x="899521" y="1026186"/>
            <a:ext cx="2814727"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SUBMISSION</a:t>
            </a:r>
          </a:p>
        </p:txBody>
      </p:sp>
      <p:sp>
        <p:nvSpPr>
          <p:cNvPr name="TextBox 28" id="28"/>
          <p:cNvSpPr txBox="true"/>
          <p:nvPr/>
        </p:nvSpPr>
        <p:spPr>
          <a:xfrm rot="0">
            <a:off x="12479570" y="3742104"/>
            <a:ext cx="3442832" cy="305583"/>
          </a:xfrm>
          <a:prstGeom prst="rect">
            <a:avLst/>
          </a:prstGeom>
        </p:spPr>
        <p:txBody>
          <a:bodyPr anchor="t" rtlCol="false" tIns="0" lIns="0" bIns="0" rIns="0">
            <a:spAutoFit/>
          </a:bodyPr>
          <a:lstStyle/>
          <a:p>
            <a:pPr algn="ctr">
              <a:lnSpc>
                <a:spcPts val="2546"/>
              </a:lnSpc>
            </a:pPr>
            <a:r>
              <a:rPr lang="en-US" sz="1819">
                <a:solidFill>
                  <a:srgbClr val="000000"/>
                </a:solidFill>
                <a:latin typeface="Canva Sans Bold"/>
              </a:rPr>
              <a:t>Submit google doc public Link </a:t>
            </a:r>
          </a:p>
        </p:txBody>
      </p:sp>
      <p:sp>
        <p:nvSpPr>
          <p:cNvPr name="TextBox 29" id="29"/>
          <p:cNvSpPr txBox="true"/>
          <p:nvPr/>
        </p:nvSpPr>
        <p:spPr>
          <a:xfrm rot="0">
            <a:off x="6186141" y="7383105"/>
            <a:ext cx="4430516" cy="952049"/>
          </a:xfrm>
          <a:prstGeom prst="rect">
            <a:avLst/>
          </a:prstGeom>
        </p:spPr>
        <p:txBody>
          <a:bodyPr anchor="t" rtlCol="false" tIns="0" lIns="0" bIns="0" rIns="0">
            <a:spAutoFit/>
          </a:bodyPr>
          <a:lstStyle/>
          <a:p>
            <a:pPr algn="ctr">
              <a:lnSpc>
                <a:spcPts val="2546"/>
              </a:lnSpc>
            </a:pPr>
            <a:r>
              <a:rPr lang="en-US" sz="1819">
                <a:solidFill>
                  <a:srgbClr val="000000"/>
                </a:solidFill>
                <a:latin typeface="Canva Sans Bold"/>
              </a:rPr>
              <a:t>Finally, Submit LinkedIn Post Link and </a:t>
            </a:r>
          </a:p>
          <a:p>
            <a:pPr algn="ctr">
              <a:lnSpc>
                <a:spcPts val="2546"/>
              </a:lnSpc>
            </a:pPr>
            <a:r>
              <a:rPr lang="en-US" sz="1819">
                <a:solidFill>
                  <a:srgbClr val="000000"/>
                </a:solidFill>
                <a:latin typeface="Canva Sans Bold"/>
              </a:rPr>
              <a:t>after verification, you can download </a:t>
            </a:r>
          </a:p>
          <a:p>
            <a:pPr algn="ctr">
              <a:lnSpc>
                <a:spcPts val="2546"/>
              </a:lnSpc>
            </a:pPr>
            <a:r>
              <a:rPr lang="en-US" sz="1819">
                <a:solidFill>
                  <a:srgbClr val="000000"/>
                </a:solidFill>
                <a:latin typeface="Canva Sans Bold"/>
              </a:rPr>
              <a:t>iNeubytes Virtual Internship certificate</a:t>
            </a:r>
          </a:p>
        </p:txBody>
      </p:sp>
      <p:sp>
        <p:nvSpPr>
          <p:cNvPr name="TextBox 30" id="30"/>
          <p:cNvSpPr txBox="true"/>
          <p:nvPr/>
        </p:nvSpPr>
        <p:spPr>
          <a:xfrm rot="0">
            <a:off x="8711199" y="2701939"/>
            <a:ext cx="545366" cy="621164"/>
          </a:xfrm>
          <a:prstGeom prst="rect">
            <a:avLst/>
          </a:prstGeom>
        </p:spPr>
        <p:txBody>
          <a:bodyPr anchor="t" rtlCol="false" tIns="0" lIns="0" bIns="0" rIns="0">
            <a:spAutoFit/>
          </a:bodyPr>
          <a:lstStyle/>
          <a:p>
            <a:pPr algn="ctr">
              <a:lnSpc>
                <a:spcPts val="5098"/>
              </a:lnSpc>
            </a:pPr>
            <a:r>
              <a:rPr lang="en-US" sz="3641">
                <a:solidFill>
                  <a:srgbClr val="000000"/>
                </a:solidFill>
                <a:latin typeface="Canva Sans Bold"/>
              </a:rPr>
              <a:t>P1</a:t>
            </a:r>
          </a:p>
        </p:txBody>
      </p:sp>
      <p:sp>
        <p:nvSpPr>
          <p:cNvPr name="TextBox 31" id="31"/>
          <p:cNvSpPr txBox="true"/>
          <p:nvPr/>
        </p:nvSpPr>
        <p:spPr>
          <a:xfrm rot="0">
            <a:off x="13128121" y="6625690"/>
            <a:ext cx="559342" cy="621164"/>
          </a:xfrm>
          <a:prstGeom prst="rect">
            <a:avLst/>
          </a:prstGeom>
        </p:spPr>
        <p:txBody>
          <a:bodyPr anchor="t" rtlCol="false" tIns="0" lIns="0" bIns="0" rIns="0">
            <a:spAutoFit/>
          </a:bodyPr>
          <a:lstStyle/>
          <a:p>
            <a:pPr algn="ctr">
              <a:lnSpc>
                <a:spcPts val="5098"/>
              </a:lnSpc>
            </a:pPr>
            <a:r>
              <a:rPr lang="en-US" sz="3641">
                <a:solidFill>
                  <a:srgbClr val="000000"/>
                </a:solidFill>
                <a:latin typeface="Canva Sans Bold"/>
              </a:rPr>
              <a:t>P2</a:t>
            </a:r>
          </a:p>
        </p:txBody>
      </p:sp>
      <p:sp>
        <p:nvSpPr>
          <p:cNvPr name="TextBox 32" id="32"/>
          <p:cNvSpPr txBox="true"/>
          <p:nvPr/>
        </p:nvSpPr>
        <p:spPr>
          <a:xfrm rot="0">
            <a:off x="15504254" y="6663790"/>
            <a:ext cx="2451295" cy="242108"/>
          </a:xfrm>
          <a:prstGeom prst="rect">
            <a:avLst/>
          </a:prstGeom>
        </p:spPr>
        <p:txBody>
          <a:bodyPr anchor="t" rtlCol="false" tIns="0" lIns="0" bIns="0" rIns="0">
            <a:spAutoFit/>
          </a:bodyPr>
          <a:lstStyle/>
          <a:p>
            <a:pPr algn="ctr">
              <a:lnSpc>
                <a:spcPts val="1963"/>
              </a:lnSpc>
            </a:pPr>
            <a:r>
              <a:rPr lang="en-US" sz="1402">
                <a:solidFill>
                  <a:srgbClr val="000000"/>
                </a:solidFill>
                <a:latin typeface="Canva Sans Bold"/>
              </a:rPr>
              <a:t>if approved, proceed to P2</a:t>
            </a:r>
          </a:p>
        </p:txBody>
      </p:sp>
      <p:sp>
        <p:nvSpPr>
          <p:cNvPr name="TextBox 33" id="33"/>
          <p:cNvSpPr txBox="true"/>
          <p:nvPr/>
        </p:nvSpPr>
        <p:spPr>
          <a:xfrm rot="0">
            <a:off x="16729901"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
        <p:nvSpPr>
          <p:cNvPr name="TextBox 34" id="34"/>
          <p:cNvSpPr txBox="true"/>
          <p:nvPr/>
        </p:nvSpPr>
        <p:spPr>
          <a:xfrm rot="0">
            <a:off x="4822377" y="1696313"/>
            <a:ext cx="3579023" cy="1480131"/>
          </a:xfrm>
          <a:prstGeom prst="rect">
            <a:avLst/>
          </a:prstGeom>
        </p:spPr>
        <p:txBody>
          <a:bodyPr anchor="t" rtlCol="false" tIns="0" lIns="0" bIns="0" rIns="0">
            <a:spAutoFit/>
          </a:bodyPr>
          <a:lstStyle/>
          <a:p>
            <a:pPr algn="just">
              <a:lnSpc>
                <a:spcPts val="2939"/>
              </a:lnSpc>
            </a:pPr>
            <a:r>
              <a:rPr lang="en-US" sz="2099">
                <a:solidFill>
                  <a:srgbClr val="000000"/>
                </a:solidFill>
                <a:latin typeface="Glacial Indifference"/>
              </a:rPr>
              <a:t>In website internship portal below resources, you will find task submission; where the step 1 was "task process"</a:t>
            </a:r>
          </a:p>
        </p:txBody>
      </p:sp>
      <p:sp>
        <p:nvSpPr>
          <p:cNvPr name="TextBox 35" id="35"/>
          <p:cNvSpPr txBox="true"/>
          <p:nvPr/>
        </p:nvSpPr>
        <p:spPr>
          <a:xfrm rot="0">
            <a:off x="11639294" y="1557991"/>
            <a:ext cx="3537831" cy="1487868"/>
          </a:xfrm>
          <a:prstGeom prst="rect">
            <a:avLst/>
          </a:prstGeom>
        </p:spPr>
        <p:txBody>
          <a:bodyPr anchor="t" rtlCol="false" tIns="0" lIns="0" bIns="0" rIns="0">
            <a:spAutoFit/>
          </a:bodyPr>
          <a:lstStyle/>
          <a:p>
            <a:pPr algn="ctr">
              <a:lnSpc>
                <a:spcPts val="1963"/>
              </a:lnSpc>
            </a:pPr>
            <a:r>
              <a:rPr lang="en-US" sz="1402">
                <a:solidFill>
                  <a:srgbClr val="000000"/>
                </a:solidFill>
                <a:latin typeface="Canva Sans Bold"/>
              </a:rPr>
              <a:t>You'll receive Mentor Remarks in 24-48 Hours, </a:t>
            </a:r>
          </a:p>
          <a:p>
            <a:pPr algn="ctr">
              <a:lnSpc>
                <a:spcPts val="1963"/>
              </a:lnSpc>
            </a:pPr>
            <a:r>
              <a:rPr lang="en-US" sz="1402">
                <a:solidFill>
                  <a:srgbClr val="000000"/>
                </a:solidFill>
                <a:latin typeface="Canva Sans Bold"/>
              </a:rPr>
              <a:t>If the remarks were not upto the mark, redo the required changes and submit again. If the remarks are good, you can proceed to P2 </a:t>
            </a:r>
          </a:p>
        </p:txBody>
      </p:sp>
      <p:sp>
        <p:nvSpPr>
          <p:cNvPr name="TextBox 36" id="36"/>
          <p:cNvSpPr txBox="true"/>
          <p:nvPr/>
        </p:nvSpPr>
        <p:spPr>
          <a:xfrm rot="0">
            <a:off x="15504254" y="4738109"/>
            <a:ext cx="2451295" cy="740412"/>
          </a:xfrm>
          <a:prstGeom prst="rect">
            <a:avLst/>
          </a:prstGeom>
        </p:spPr>
        <p:txBody>
          <a:bodyPr anchor="t" rtlCol="false" tIns="0" lIns="0" bIns="0" rIns="0">
            <a:spAutoFit/>
          </a:bodyPr>
          <a:lstStyle/>
          <a:p>
            <a:pPr algn="ctr">
              <a:lnSpc>
                <a:spcPts val="1963"/>
              </a:lnSpc>
            </a:pPr>
            <a:r>
              <a:rPr lang="en-US" sz="1402">
                <a:solidFill>
                  <a:srgbClr val="000000"/>
                </a:solidFill>
                <a:latin typeface="Canva Sans Bold"/>
              </a:rPr>
              <a:t>if its rejected, you should resubmit by understanding mentor's feedback</a:t>
            </a:r>
          </a:p>
        </p:txBody>
      </p:sp>
      <p:sp>
        <p:nvSpPr>
          <p:cNvPr name="TextBox 37" id="37"/>
          <p:cNvSpPr txBox="true"/>
          <p:nvPr/>
        </p:nvSpPr>
        <p:spPr>
          <a:xfrm rot="0">
            <a:off x="12773425" y="8494422"/>
            <a:ext cx="3579023" cy="1480131"/>
          </a:xfrm>
          <a:prstGeom prst="rect">
            <a:avLst/>
          </a:prstGeom>
        </p:spPr>
        <p:txBody>
          <a:bodyPr anchor="t" rtlCol="false" tIns="0" lIns="0" bIns="0" rIns="0">
            <a:spAutoFit/>
          </a:bodyPr>
          <a:lstStyle/>
          <a:p>
            <a:pPr algn="just">
              <a:lnSpc>
                <a:spcPts val="2939"/>
              </a:lnSpc>
            </a:pPr>
            <a:r>
              <a:rPr lang="en-US" sz="2099">
                <a:solidFill>
                  <a:srgbClr val="000000"/>
                </a:solidFill>
                <a:latin typeface="Glacial Indifference"/>
              </a:rPr>
              <a:t>In website internship portal below resources, you will find task submission; where the step 2 was "task to submit"</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630076" y="2260906"/>
            <a:ext cx="16728475" cy="6178550"/>
          </a:xfrm>
          <a:prstGeom prst="rect">
            <a:avLst/>
          </a:prstGeom>
        </p:spPr>
        <p:txBody>
          <a:bodyPr anchor="t" rtlCol="false" tIns="0" lIns="0" bIns="0" rIns="0">
            <a:spAutoFit/>
          </a:bodyPr>
          <a:lstStyle/>
          <a:p>
            <a:pPr algn="just">
              <a:lnSpc>
                <a:spcPts val="4900"/>
              </a:lnSpc>
            </a:pPr>
            <a:r>
              <a:rPr lang="en-US" sz="3500" u="sng">
                <a:solidFill>
                  <a:srgbClr val="000000"/>
                </a:solidFill>
                <a:latin typeface="Glacial Indifference"/>
              </a:rPr>
              <a:t>CODE SUBMISSION FOR P1</a:t>
            </a:r>
          </a:p>
          <a:p>
            <a:pPr algn="just" marL="755651" indent="-377825" lvl="1">
              <a:lnSpc>
                <a:spcPts val="4900"/>
              </a:lnSpc>
              <a:buFont typeface="Arial"/>
              <a:buChar char="•"/>
            </a:pPr>
            <a:r>
              <a:rPr lang="en-US" sz="3500">
                <a:solidFill>
                  <a:srgbClr val="000000"/>
                </a:solidFill>
                <a:latin typeface="Glacial Indifference"/>
              </a:rPr>
              <a:t>Submit the</a:t>
            </a:r>
            <a:r>
              <a:rPr lang="en-US" sz="3500">
                <a:solidFill>
                  <a:srgbClr val="000000"/>
                </a:solidFill>
                <a:latin typeface="Glacial Indifference"/>
              </a:rPr>
              <a:t> tasks and Major Project on </a:t>
            </a:r>
            <a:r>
              <a:rPr lang="en-US" sz="3500" u="sng">
                <a:solidFill>
                  <a:srgbClr val="FF710E"/>
                </a:solidFill>
                <a:latin typeface="Glacial Indifference"/>
                <a:hlinkClick r:id="rId5" tooltip="http://www.github.com"/>
              </a:rPr>
              <a:t>Github</a:t>
            </a:r>
            <a:r>
              <a:rPr lang="en-US" sz="3500">
                <a:solidFill>
                  <a:srgbClr val="000000"/>
                </a:solidFill>
                <a:latin typeface="Glacial Indifference"/>
              </a:rPr>
              <a:t>[Name_RegNo._Monthyear]. </a:t>
            </a:r>
          </a:p>
          <a:p>
            <a:pPr algn="just">
              <a:lnSpc>
                <a:spcPts val="4900"/>
              </a:lnSpc>
            </a:pPr>
            <a:r>
              <a:rPr lang="en-US" sz="3500" u="sng">
                <a:solidFill>
                  <a:srgbClr val="000000"/>
                </a:solidFill>
                <a:latin typeface="Glacial Indifference"/>
              </a:rPr>
              <a:t>DOCUMENT SUBMISSION FOR P1</a:t>
            </a:r>
          </a:p>
          <a:p>
            <a:pPr algn="just" marL="755651" indent="-377825" lvl="1">
              <a:lnSpc>
                <a:spcPts val="4900"/>
              </a:lnSpc>
              <a:buFont typeface="Arial"/>
              <a:buChar char="•"/>
            </a:pPr>
            <a:r>
              <a:rPr lang="en-US" sz="3500">
                <a:solidFill>
                  <a:srgbClr val="000000"/>
                </a:solidFill>
                <a:latin typeface="Glacial Indifference"/>
              </a:rPr>
              <a:t>Prepare a </a:t>
            </a:r>
            <a:r>
              <a:rPr lang="en-US" sz="3500" u="sng">
                <a:solidFill>
                  <a:srgbClr val="FF710E"/>
                </a:solidFill>
                <a:latin typeface="Glacial Indifference"/>
                <a:hlinkClick r:id="rId6" tooltip="https://docs.google.com/document/"/>
              </a:rPr>
              <a:t>word document</a:t>
            </a:r>
            <a:r>
              <a:rPr lang="en-US" sz="3500">
                <a:solidFill>
                  <a:srgbClr val="000000"/>
                </a:solidFill>
                <a:latin typeface="Glacial Indifference"/>
              </a:rPr>
              <a:t> with proper explanation of content and  screenshots of the outputs performed for the tasks and major project in the virtual internship program.</a:t>
            </a:r>
          </a:p>
          <a:p>
            <a:pPr algn="just">
              <a:lnSpc>
                <a:spcPts val="4900"/>
              </a:lnSpc>
            </a:pPr>
            <a:r>
              <a:rPr lang="en-US" sz="3500" u="sng">
                <a:solidFill>
                  <a:srgbClr val="000000"/>
                </a:solidFill>
                <a:latin typeface="Glacial Indifference"/>
              </a:rPr>
              <a:t>LINKEDIN POST SUBMISSION FOR P2</a:t>
            </a:r>
          </a:p>
          <a:p>
            <a:pPr algn="just" marL="755651" indent="-377825" lvl="1">
              <a:lnSpc>
                <a:spcPts val="4900"/>
              </a:lnSpc>
              <a:buFont typeface="Arial"/>
              <a:buChar char="•"/>
            </a:pPr>
            <a:r>
              <a:rPr lang="en-US" sz="3500">
                <a:solidFill>
                  <a:srgbClr val="000000"/>
                </a:solidFill>
                <a:latin typeface="Glacial Indifference"/>
              </a:rPr>
              <a:t>After  also, </a:t>
            </a:r>
            <a:r>
              <a:rPr lang="en-US" sz="3500">
                <a:solidFill>
                  <a:srgbClr val="000000"/>
                </a:solidFill>
                <a:latin typeface="Glacial Indifference"/>
              </a:rPr>
              <a:t>Prepare an </a:t>
            </a:r>
            <a:r>
              <a:rPr lang="en-US" sz="3500" u="sng">
                <a:solidFill>
                  <a:srgbClr val="FF710E"/>
                </a:solidFill>
                <a:latin typeface="Glacial Indifference"/>
                <a:hlinkClick r:id="rId7" tooltip="https://docs.google.com/presentation/"/>
              </a:rPr>
              <a:t>effective audio or video presentation</a:t>
            </a:r>
            <a:r>
              <a:rPr lang="en-US" sz="3500">
                <a:solidFill>
                  <a:srgbClr val="000000"/>
                </a:solidFill>
                <a:latin typeface="Glacial Indifference"/>
              </a:rPr>
              <a:t> with outline key-points of the tasks and explain major project performed in the virtual internship &amp; post in </a:t>
            </a:r>
            <a:r>
              <a:rPr lang="en-US" sz="3500" u="sng">
                <a:solidFill>
                  <a:srgbClr val="FF710E"/>
                </a:solidFill>
                <a:latin typeface="Glacial Indifference"/>
                <a:hlinkClick r:id="rId8" tooltip="http://www.linkedin.com"/>
              </a:rPr>
              <a:t>LinkedIn</a:t>
            </a:r>
            <a:r>
              <a:rPr lang="en-US" sz="3500">
                <a:solidFill>
                  <a:srgbClr val="000000"/>
                </a:solidFill>
                <a:latin typeface="Glacial Indifference"/>
              </a:rPr>
              <a:t> with </a:t>
            </a:r>
            <a:r>
              <a:rPr lang="en-US" sz="3500">
                <a:solidFill>
                  <a:srgbClr val="000000"/>
                </a:solidFill>
                <a:latin typeface="Glacial Indifference Bold"/>
              </a:rPr>
              <a:t>#iNeuBytes</a:t>
            </a:r>
            <a:r>
              <a:rPr lang="en-US" sz="3500">
                <a:solidFill>
                  <a:srgbClr val="000000"/>
                </a:solidFill>
                <a:latin typeface="Glacial Indifference"/>
              </a:rPr>
              <a:t> . </a:t>
            </a:r>
          </a:p>
        </p:txBody>
      </p:sp>
      <p:sp>
        <p:nvSpPr>
          <p:cNvPr name="AutoShape 10" id="10"/>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TextBox 11" id="11"/>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12" id="12"/>
          <p:cNvSpPr txBox="true"/>
          <p:nvPr/>
        </p:nvSpPr>
        <p:spPr>
          <a:xfrm rot="0">
            <a:off x="904844" y="1026186"/>
            <a:ext cx="2814727"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SUBMISSION</a:t>
            </a:r>
          </a:p>
        </p:txBody>
      </p:sp>
      <p:sp>
        <p:nvSpPr>
          <p:cNvPr name="TextBox 13" id="13"/>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
        <p:nvSpPr>
          <p:cNvPr name="TextBox 14" id="14"/>
          <p:cNvSpPr txBox="true"/>
          <p:nvPr/>
        </p:nvSpPr>
        <p:spPr>
          <a:xfrm rot="0">
            <a:off x="178043" y="9384340"/>
            <a:ext cx="7083056" cy="734069"/>
          </a:xfrm>
          <a:prstGeom prst="rect">
            <a:avLst/>
          </a:prstGeom>
        </p:spPr>
        <p:txBody>
          <a:bodyPr anchor="t" rtlCol="false" tIns="0" lIns="0" bIns="0" rIns="0">
            <a:spAutoFit/>
          </a:bodyPr>
          <a:lstStyle/>
          <a:p>
            <a:pPr algn="just">
              <a:lnSpc>
                <a:spcPts val="2990"/>
              </a:lnSpc>
            </a:pPr>
            <a:r>
              <a:rPr lang="en-US" sz="2136">
                <a:solidFill>
                  <a:srgbClr val="000000"/>
                </a:solidFill>
                <a:latin typeface="Glacial Indifference"/>
              </a:rPr>
              <a:t>Github : https://github.com/</a:t>
            </a:r>
          </a:p>
          <a:p>
            <a:pPr algn="just">
              <a:lnSpc>
                <a:spcPts val="2990"/>
              </a:lnSpc>
            </a:pPr>
            <a:r>
              <a:rPr lang="en-US" sz="2136">
                <a:solidFill>
                  <a:srgbClr val="000000"/>
                </a:solidFill>
                <a:latin typeface="Glacial Indifference"/>
              </a:rPr>
              <a:t>Word Document: https://docs.google.com/document/u/0/</a:t>
            </a:r>
          </a:p>
        </p:txBody>
      </p:sp>
      <p:sp>
        <p:nvSpPr>
          <p:cNvPr name="TextBox 15" id="15"/>
          <p:cNvSpPr txBox="true"/>
          <p:nvPr/>
        </p:nvSpPr>
        <p:spPr>
          <a:xfrm rot="0">
            <a:off x="8204541" y="9359580"/>
            <a:ext cx="6977907" cy="734069"/>
          </a:xfrm>
          <a:prstGeom prst="rect">
            <a:avLst/>
          </a:prstGeom>
        </p:spPr>
        <p:txBody>
          <a:bodyPr anchor="t" rtlCol="false" tIns="0" lIns="0" bIns="0" rIns="0">
            <a:spAutoFit/>
          </a:bodyPr>
          <a:lstStyle/>
          <a:p>
            <a:pPr algn="just">
              <a:lnSpc>
                <a:spcPts val="2990"/>
              </a:lnSpc>
            </a:pPr>
            <a:r>
              <a:rPr lang="en-US" sz="2136">
                <a:solidFill>
                  <a:srgbClr val="000000"/>
                </a:solidFill>
                <a:latin typeface="Glacial Indifference"/>
              </a:rPr>
              <a:t>Presentation : https://docs.google.com/presentation/u/0/ LinkedIn: https://www.linkedin.com/feed/</a:t>
            </a:r>
          </a:p>
        </p:txBody>
      </p:sp>
      <p:sp>
        <p:nvSpPr>
          <p:cNvPr name="TextBox 16" id="16"/>
          <p:cNvSpPr txBox="true"/>
          <p:nvPr/>
        </p:nvSpPr>
        <p:spPr>
          <a:xfrm rot="0">
            <a:off x="249790" y="8746126"/>
            <a:ext cx="17489048" cy="416564"/>
          </a:xfrm>
          <a:prstGeom prst="rect">
            <a:avLst/>
          </a:prstGeom>
        </p:spPr>
        <p:txBody>
          <a:bodyPr anchor="t" rtlCol="false" tIns="0" lIns="0" bIns="0" rIns="0">
            <a:spAutoFit/>
          </a:bodyPr>
          <a:lstStyle/>
          <a:p>
            <a:pPr algn="just">
              <a:lnSpc>
                <a:spcPts val="3321"/>
              </a:lnSpc>
            </a:pPr>
            <a:r>
              <a:rPr lang="en-US" sz="2372">
                <a:solidFill>
                  <a:srgbClr val="000000"/>
                </a:solidFill>
                <a:latin typeface="Glacial Indifference"/>
              </a:rPr>
              <a:t>For more details related to task submission and deadlines, watch the complete video available in the portal under join our community.</a:t>
            </a:r>
          </a:p>
        </p:txBody>
      </p:sp>
      <p:grpSp>
        <p:nvGrpSpPr>
          <p:cNvPr name="Group 17" id="17"/>
          <p:cNvGrpSpPr/>
          <p:nvPr/>
        </p:nvGrpSpPr>
        <p:grpSpPr>
          <a:xfrm rot="0">
            <a:off x="7931858" y="799381"/>
            <a:ext cx="6400800" cy="925830"/>
            <a:chOff x="0" y="0"/>
            <a:chExt cx="8534400" cy="1234440"/>
          </a:xfrm>
        </p:grpSpPr>
        <p:sp>
          <p:nvSpPr>
            <p:cNvPr name="Freeform 18" id="18"/>
            <p:cNvSpPr/>
            <p:nvPr/>
          </p:nvSpPr>
          <p:spPr>
            <a:xfrm flipH="false" flipV="false" rot="0">
              <a:off x="57247" y="101786"/>
              <a:ext cx="799592" cy="845722"/>
            </a:xfrm>
            <a:custGeom>
              <a:avLst/>
              <a:gdLst/>
              <a:ahLst/>
              <a:cxnLst/>
              <a:rect r="r" b="b" t="t" l="l"/>
              <a:pathLst>
                <a:path h="845722" w="799592">
                  <a:moveTo>
                    <a:pt x="0" y="0"/>
                  </a:moveTo>
                  <a:lnTo>
                    <a:pt x="799592" y="0"/>
                  </a:lnTo>
                  <a:lnTo>
                    <a:pt x="799592" y="845722"/>
                  </a:lnTo>
                  <a:lnTo>
                    <a:pt x="0" y="84572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9" id="19"/>
            <p:cNvSpPr txBox="true"/>
            <p:nvPr/>
          </p:nvSpPr>
          <p:spPr>
            <a:xfrm rot="0">
              <a:off x="0" y="267659"/>
              <a:ext cx="914086" cy="484222"/>
            </a:xfrm>
            <a:prstGeom prst="rect">
              <a:avLst/>
            </a:prstGeom>
          </p:spPr>
          <p:txBody>
            <a:bodyPr anchor="t" rtlCol="false" tIns="0" lIns="0" bIns="0" rIns="0">
              <a:spAutoFit/>
            </a:bodyPr>
            <a:lstStyle/>
            <a:p>
              <a:pPr algn="ctr">
                <a:lnSpc>
                  <a:spcPts val="3079"/>
                </a:lnSpc>
              </a:pPr>
              <a:r>
                <a:rPr lang="en-US" sz="2199">
                  <a:solidFill>
                    <a:srgbClr val="000000"/>
                  </a:solidFill>
                  <a:latin typeface="Canva Sans Bold"/>
                </a:rPr>
                <a:t>P1</a:t>
              </a:r>
            </a:p>
          </p:txBody>
        </p:sp>
        <p:sp>
          <p:nvSpPr>
            <p:cNvPr name="TextBox 20" id="20"/>
            <p:cNvSpPr txBox="true"/>
            <p:nvPr/>
          </p:nvSpPr>
          <p:spPr>
            <a:xfrm rot="0">
              <a:off x="982895" y="-38100"/>
              <a:ext cx="3084167" cy="1272540"/>
            </a:xfrm>
            <a:prstGeom prst="rect">
              <a:avLst/>
            </a:prstGeom>
          </p:spPr>
          <p:txBody>
            <a:bodyPr anchor="t" rtlCol="false" tIns="0" lIns="0" bIns="0" rIns="0">
              <a:spAutoFit/>
            </a:bodyPr>
            <a:lstStyle/>
            <a:p>
              <a:pPr algn="just">
                <a:lnSpc>
                  <a:spcPts val="1900"/>
                </a:lnSpc>
              </a:pPr>
              <a:r>
                <a:rPr lang="en-US" sz="1357">
                  <a:solidFill>
                    <a:srgbClr val="000000"/>
                  </a:solidFill>
                  <a:latin typeface="Glacial Indifference"/>
                </a:rPr>
                <a:t>In website internship portal below resources, you will find task submission; where the step 1 was "task process"</a:t>
              </a:r>
            </a:p>
          </p:txBody>
        </p:sp>
        <p:sp>
          <p:nvSpPr>
            <p:cNvPr name="Freeform 21" id="21"/>
            <p:cNvSpPr/>
            <p:nvPr/>
          </p:nvSpPr>
          <p:spPr>
            <a:xfrm flipH="false" flipV="false" rot="0">
              <a:off x="4466393" y="101786"/>
              <a:ext cx="799592" cy="845722"/>
            </a:xfrm>
            <a:custGeom>
              <a:avLst/>
              <a:gdLst/>
              <a:ahLst/>
              <a:cxnLst/>
              <a:rect r="r" b="b" t="t" l="l"/>
              <a:pathLst>
                <a:path h="845722" w="799592">
                  <a:moveTo>
                    <a:pt x="0" y="0"/>
                  </a:moveTo>
                  <a:lnTo>
                    <a:pt x="799592" y="0"/>
                  </a:lnTo>
                  <a:lnTo>
                    <a:pt x="799592" y="845722"/>
                  </a:lnTo>
                  <a:lnTo>
                    <a:pt x="0" y="84572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22" id="22"/>
            <p:cNvSpPr txBox="true"/>
            <p:nvPr/>
          </p:nvSpPr>
          <p:spPr>
            <a:xfrm rot="0">
              <a:off x="4409146" y="263486"/>
              <a:ext cx="914086" cy="484222"/>
            </a:xfrm>
            <a:prstGeom prst="rect">
              <a:avLst/>
            </a:prstGeom>
          </p:spPr>
          <p:txBody>
            <a:bodyPr anchor="t" rtlCol="false" tIns="0" lIns="0" bIns="0" rIns="0">
              <a:spAutoFit/>
            </a:bodyPr>
            <a:lstStyle/>
            <a:p>
              <a:pPr algn="ctr">
                <a:lnSpc>
                  <a:spcPts val="3079"/>
                </a:lnSpc>
              </a:pPr>
              <a:r>
                <a:rPr lang="en-US" sz="2199">
                  <a:solidFill>
                    <a:srgbClr val="000000"/>
                  </a:solidFill>
                  <a:latin typeface="Canva Sans Bold"/>
                </a:rPr>
                <a:t>P2</a:t>
              </a:r>
            </a:p>
          </p:txBody>
        </p:sp>
        <p:sp>
          <p:nvSpPr>
            <p:cNvPr name="TextBox 23" id="23"/>
            <p:cNvSpPr txBox="true"/>
            <p:nvPr/>
          </p:nvSpPr>
          <p:spPr>
            <a:xfrm rot="0">
              <a:off x="5450232" y="-38100"/>
              <a:ext cx="3084167" cy="1272540"/>
            </a:xfrm>
            <a:prstGeom prst="rect">
              <a:avLst/>
            </a:prstGeom>
          </p:spPr>
          <p:txBody>
            <a:bodyPr anchor="t" rtlCol="false" tIns="0" lIns="0" bIns="0" rIns="0">
              <a:spAutoFit/>
            </a:bodyPr>
            <a:lstStyle/>
            <a:p>
              <a:pPr algn="just">
                <a:lnSpc>
                  <a:spcPts val="1900"/>
                </a:lnSpc>
              </a:pPr>
              <a:r>
                <a:rPr lang="en-US" sz="1357">
                  <a:solidFill>
                    <a:srgbClr val="000000"/>
                  </a:solidFill>
                  <a:latin typeface="Glacial Indifference"/>
                </a:rPr>
                <a:t>In website internship portal below resources, you will find task submission; where the step 2 was "task to share"</a:t>
              </a:r>
            </a:p>
          </p:txBody>
        </p:sp>
      </p:gr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1028700" y="2900635"/>
            <a:ext cx="16728475" cy="5922428"/>
          </a:xfrm>
          <a:prstGeom prst="rect">
            <a:avLst/>
          </a:prstGeom>
        </p:spPr>
        <p:txBody>
          <a:bodyPr anchor="t" rtlCol="false" tIns="0" lIns="0" bIns="0" rIns="0">
            <a:spAutoFit/>
          </a:bodyPr>
          <a:lstStyle/>
          <a:p>
            <a:pPr algn="just">
              <a:lnSpc>
                <a:spcPts val="5880"/>
              </a:lnSpc>
            </a:pPr>
            <a:r>
              <a:rPr lang="en-US" sz="4200" u="sng">
                <a:solidFill>
                  <a:srgbClr val="000000"/>
                </a:solidFill>
                <a:latin typeface="Glacial Indifference"/>
              </a:rPr>
              <a:t>Don't Forget:</a:t>
            </a:r>
          </a:p>
          <a:p>
            <a:pPr algn="just" marL="906780" indent="-453390" lvl="1">
              <a:lnSpc>
                <a:spcPts val="5880"/>
              </a:lnSpc>
              <a:buFont typeface="Arial"/>
              <a:buChar char="•"/>
            </a:pPr>
            <a:r>
              <a:rPr lang="en-US" sz="4200">
                <a:solidFill>
                  <a:srgbClr val="000000"/>
                </a:solidFill>
                <a:latin typeface="Glacial Indifference"/>
              </a:rPr>
              <a:t>Ensure by providing the Name, Registration Number, Month and Year along with  GitHub Link in the first page of word document and Presentation.</a:t>
            </a:r>
          </a:p>
          <a:p>
            <a:pPr algn="just">
              <a:lnSpc>
                <a:spcPts val="5880"/>
              </a:lnSpc>
            </a:pPr>
          </a:p>
          <a:p>
            <a:pPr algn="just">
              <a:lnSpc>
                <a:spcPts val="5880"/>
              </a:lnSpc>
            </a:pPr>
            <a:r>
              <a:rPr lang="en-US" sz="4200">
                <a:solidFill>
                  <a:srgbClr val="000000"/>
                </a:solidFill>
                <a:latin typeface="Glacial Indifference Bold"/>
              </a:rPr>
              <a:t>These crucial details should never be omitted. </a:t>
            </a:r>
          </a:p>
          <a:p>
            <a:pPr algn="just">
              <a:lnSpc>
                <a:spcPts val="5880"/>
              </a:lnSpc>
            </a:pPr>
          </a:p>
          <a:p>
            <a:pPr algn="just">
              <a:lnSpc>
                <a:spcPts val="5880"/>
              </a:lnSpc>
            </a:pP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AutoShape 11" id="11"/>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TextBox 12" id="12"/>
          <p:cNvSpPr txBox="true"/>
          <p:nvPr/>
        </p:nvSpPr>
        <p:spPr>
          <a:xfrm rot="0">
            <a:off x="904844" y="1026186"/>
            <a:ext cx="2814727"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SUBMISSION</a:t>
            </a:r>
          </a:p>
        </p:txBody>
      </p:sp>
      <p:sp>
        <p:nvSpPr>
          <p:cNvPr name="TextBox 13" id="13"/>
          <p:cNvSpPr txBox="true"/>
          <p:nvPr/>
        </p:nvSpPr>
        <p:spPr>
          <a:xfrm rot="0">
            <a:off x="567499" y="7965497"/>
            <a:ext cx="17189675" cy="1464891"/>
          </a:xfrm>
          <a:prstGeom prst="rect">
            <a:avLst/>
          </a:prstGeom>
        </p:spPr>
        <p:txBody>
          <a:bodyPr anchor="t" rtlCol="false" tIns="0" lIns="0" bIns="0" rIns="0">
            <a:spAutoFit/>
          </a:bodyPr>
          <a:lstStyle/>
          <a:p>
            <a:pPr algn="just">
              <a:lnSpc>
                <a:spcPts val="5880"/>
              </a:lnSpc>
            </a:pPr>
            <a:r>
              <a:rPr lang="en-US" sz="4200">
                <a:solidFill>
                  <a:srgbClr val="000000"/>
                </a:solidFill>
                <a:latin typeface="Glacial Indifference"/>
              </a:rPr>
              <a:t>For more details related to task submission and deadlines, watch the complete video available in the portal under join our community.</a:t>
            </a:r>
          </a:p>
        </p:txBody>
      </p:sp>
      <p:sp>
        <p:nvSpPr>
          <p:cNvPr name="TextBox 14" id="14"/>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1028700" y="2243721"/>
            <a:ext cx="16230600" cy="6701573"/>
          </a:xfrm>
          <a:prstGeom prst="rect">
            <a:avLst/>
          </a:prstGeom>
        </p:spPr>
        <p:txBody>
          <a:bodyPr anchor="t" rtlCol="false" tIns="0" lIns="0" bIns="0" rIns="0">
            <a:spAutoFit/>
          </a:bodyPr>
          <a:lstStyle/>
          <a:p>
            <a:pPr algn="just">
              <a:lnSpc>
                <a:spcPts val="3359"/>
              </a:lnSpc>
            </a:pPr>
            <a:r>
              <a:rPr lang="en-US" sz="2400">
                <a:solidFill>
                  <a:srgbClr val="000000"/>
                </a:solidFill>
                <a:latin typeface="Glacial Indifference"/>
              </a:rPr>
              <a:t>As valued interns of the iNeuBytes Virtual Internship Program, it is crucial for you to maintain clear and comprehensive documentation throughout your journey. This involves utilizing Google Docs as the primary platform for documenting your work, progress, and insights related to the tasks and major project. By doing so, you ensure that important details are captured and organized effectively. </a:t>
            </a:r>
          </a:p>
          <a:p>
            <a:pPr algn="just">
              <a:lnSpc>
                <a:spcPts val="3359"/>
              </a:lnSpc>
            </a:pPr>
          </a:p>
          <a:p>
            <a:pPr algn="just">
              <a:lnSpc>
                <a:spcPts val="3359"/>
              </a:lnSpc>
            </a:pPr>
            <a:r>
              <a:rPr lang="en-US" sz="2400">
                <a:solidFill>
                  <a:srgbClr val="000000"/>
                </a:solidFill>
                <a:latin typeface="Glacial Indifference"/>
              </a:rPr>
              <a:t>The performed code should be organize and share, we strongly recommend creating GitHub repositories that follow the repository naming convention [firstname_registrationno.]. This will help maintain consistency and ease of access to your codebase. Within the repository, it is essential to include a README file that provides a comprehensive overview of the project. This README should contain details such as the project's purpose, the dataset used, techniques implemented, and a specific mention that the repository was created for the iNeuBytes Virtual Internship Program [Month_Year]. You can leverage platforms like </a:t>
            </a:r>
            <a:r>
              <a:rPr lang="en-US" sz="2400" u="sng">
                <a:solidFill>
                  <a:srgbClr val="FF710E"/>
                </a:solidFill>
                <a:latin typeface="Glacial Indifference"/>
                <a:hlinkClick r:id="rId5" tooltip="https://readme.so/"/>
              </a:rPr>
              <a:t>https://readme.so/</a:t>
            </a:r>
            <a:r>
              <a:rPr lang="en-US" sz="2400">
                <a:solidFill>
                  <a:srgbClr val="FF710E"/>
                </a:solidFill>
                <a:latin typeface="Glacial Indifference"/>
              </a:rPr>
              <a:t> </a:t>
            </a:r>
            <a:r>
              <a:rPr lang="en-US" sz="2400">
                <a:solidFill>
                  <a:srgbClr val="000000"/>
                </a:solidFill>
                <a:latin typeface="Glacial Indifference"/>
              </a:rPr>
              <a:t>to create professional and informative README files, which can then be uploaded to your GitHub repository.When it comes time to submit your final work, please remember to share the public links of your Google Docs documentation and GitHub repository in the designated iNeuBytes Task submission portal. By adhering to these guidelines, you can ensure that your work is well-documented, easily accessible, and effectively shared with the evaluation team. Your dedication to thorough documentation and organized code will greatly contribute to the overall success and impact of your internship experience.</a:t>
            </a: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AutoShape 11" id="11"/>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2" id="12"/>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3" id="13"/>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4" id="14"/>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5" id="15"/>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
        <p:nvSpPr>
          <p:cNvPr name="TextBox 16" id="16"/>
          <p:cNvSpPr txBox="true"/>
          <p:nvPr/>
        </p:nvSpPr>
        <p:spPr>
          <a:xfrm rot="0">
            <a:off x="904844" y="1026186"/>
            <a:ext cx="2814727"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SUBMISSION</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AutoShape 10" id="10"/>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1" id="11"/>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2" id="12"/>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4" id="14"/>
          <p:cNvSpPr txBox="true"/>
          <p:nvPr/>
        </p:nvSpPr>
        <p:spPr>
          <a:xfrm rot="0">
            <a:off x="904844" y="1026186"/>
            <a:ext cx="2814727"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SUBMISSION</a:t>
            </a:r>
          </a:p>
        </p:txBody>
      </p:sp>
      <p:sp>
        <p:nvSpPr>
          <p:cNvPr name="TextBox 15" id="15"/>
          <p:cNvSpPr txBox="true"/>
          <p:nvPr/>
        </p:nvSpPr>
        <p:spPr>
          <a:xfrm rot="0">
            <a:off x="904844" y="2889786"/>
            <a:ext cx="16728475" cy="5198852"/>
          </a:xfrm>
          <a:prstGeom prst="rect">
            <a:avLst/>
          </a:prstGeom>
        </p:spPr>
        <p:txBody>
          <a:bodyPr anchor="t" rtlCol="false" tIns="0" lIns="0" bIns="0" rIns="0">
            <a:spAutoFit/>
          </a:bodyPr>
          <a:lstStyle/>
          <a:p>
            <a:pPr algn="just">
              <a:lnSpc>
                <a:spcPts val="3219"/>
              </a:lnSpc>
            </a:pPr>
            <a:r>
              <a:rPr lang="en-US" sz="2299">
                <a:solidFill>
                  <a:srgbClr val="000000"/>
                </a:solidFill>
                <a:latin typeface="Glacial Indifference"/>
              </a:rPr>
              <a:t>Preparing a presentation in audio format (compulsory) and optionally in video format, and sharing it as a LinkedIn post is an essential requirement for the iNeuBytes Internship Program. This requirement is in place to encourage you, as interns, to showcase your talent and the skills you have developed throughout the one-month internship. By creating and sharing your presentation, you have the opportunity to demonstrate your capabilities to a wider audience and leverage your professional network. It allows you to highlight the work you have performed, providing valuable insights and inspiring other students who are interested in the field. Moreover, your presentation will reflect your dedication and hard work during the internship, making us, as a company, proud to see the appreciation and recognition you receive. We understand that preparing the presentation may require some effort, but we believe that dedicating 30 minutes of your time to showcase your accomplishments is a worthwhile investment. </a:t>
            </a:r>
          </a:p>
          <a:p>
            <a:pPr algn="just">
              <a:lnSpc>
                <a:spcPts val="3219"/>
              </a:lnSpc>
            </a:pPr>
          </a:p>
          <a:p>
            <a:pPr algn="just">
              <a:lnSpc>
                <a:spcPts val="3219"/>
              </a:lnSpc>
            </a:pPr>
            <a:r>
              <a:rPr lang="en-US" sz="2299">
                <a:solidFill>
                  <a:srgbClr val="000000"/>
                </a:solidFill>
                <a:latin typeface="Glacial Indifference"/>
              </a:rPr>
              <a:t>You can start by introducing yourself, mentioning your name and iNeuBytes registration number. Then, focus on delivering a concise presentation of 5-10 minutes, highlighting the significant tasks and projects you have undertaken during the internship. Remember, this presentation is an excellent opportunity to demonstrate your skills, share your experiences, and contribute to the broader community. We encourage you to make the most of this platform and present your work with enthusiasm and confidence.</a:t>
            </a:r>
          </a:p>
        </p:txBody>
      </p:sp>
      <p:sp>
        <p:nvSpPr>
          <p:cNvPr name="TextBox 16" id="16"/>
          <p:cNvSpPr txBox="true"/>
          <p:nvPr/>
        </p:nvSpPr>
        <p:spPr>
          <a:xfrm rot="0">
            <a:off x="904844" y="1891012"/>
            <a:ext cx="16728475" cy="798749"/>
          </a:xfrm>
          <a:prstGeom prst="rect">
            <a:avLst/>
          </a:prstGeom>
        </p:spPr>
        <p:txBody>
          <a:bodyPr anchor="t" rtlCol="false" tIns="0" lIns="0" bIns="0" rIns="0">
            <a:spAutoFit/>
          </a:bodyPr>
          <a:lstStyle/>
          <a:p>
            <a:pPr algn="just">
              <a:lnSpc>
                <a:spcPts val="3219"/>
              </a:lnSpc>
            </a:pPr>
            <a:r>
              <a:rPr lang="en-US" sz="2299">
                <a:solidFill>
                  <a:srgbClr val="000000"/>
                </a:solidFill>
                <a:latin typeface="Glacial Indifference Bold"/>
              </a:rPr>
              <a:t>Why is it necessary to prepare a presentation in audio format (compulsory) and video format (Optional), and share it as a LinkedIn post?</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4702629" cy="4114800"/>
          </a:xfrm>
          <a:custGeom>
            <a:avLst/>
            <a:gdLst/>
            <a:ahLst/>
            <a:cxnLst/>
            <a:rect r="r" b="b" t="t" l="l"/>
            <a:pathLst>
              <a:path h="4114800" w="4702629">
                <a:moveTo>
                  <a:pt x="0" y="0"/>
                </a:moveTo>
                <a:lnTo>
                  <a:pt x="4702629" y="0"/>
                </a:lnTo>
                <a:lnTo>
                  <a:pt x="4702629"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993323" y="3344409"/>
            <a:ext cx="13825650" cy="3890652"/>
          </a:xfrm>
          <a:prstGeom prst="rect">
            <a:avLst/>
          </a:prstGeom>
        </p:spPr>
        <p:txBody>
          <a:bodyPr anchor="t" rtlCol="false" tIns="0" lIns="0" bIns="0" rIns="0">
            <a:spAutoFit/>
          </a:bodyPr>
          <a:lstStyle/>
          <a:p>
            <a:pPr>
              <a:lnSpc>
                <a:spcPts val="3882"/>
              </a:lnSpc>
            </a:pPr>
            <a:r>
              <a:rPr lang="en-US" sz="2773">
                <a:solidFill>
                  <a:srgbClr val="FFFFFF"/>
                </a:solidFill>
                <a:latin typeface="Canva Sans Bold"/>
              </a:rPr>
              <a:t>Always remember, we are here to support your entire virtual internship journey with round-the-clock assistance, webinars, and soft skills sessions.</a:t>
            </a:r>
            <a:r>
              <a:rPr lang="en-US" sz="2773">
                <a:solidFill>
                  <a:srgbClr val="FFFFFF"/>
                </a:solidFill>
                <a:latin typeface="Canva Sans Bold"/>
              </a:rPr>
              <a:t> </a:t>
            </a:r>
          </a:p>
          <a:p>
            <a:pPr>
              <a:lnSpc>
                <a:spcPts val="3882"/>
              </a:lnSpc>
            </a:pPr>
          </a:p>
          <a:p>
            <a:pPr>
              <a:lnSpc>
                <a:spcPts val="3882"/>
              </a:lnSpc>
            </a:pPr>
            <a:r>
              <a:rPr lang="en-US" sz="2773">
                <a:solidFill>
                  <a:srgbClr val="FFFFFF"/>
                </a:solidFill>
                <a:latin typeface="Canva Sans Bold"/>
              </a:rPr>
              <a:t>However, it ultimately comes down to you, "always you", to put in the effort and work hard. Whether success or failure, it doesn't matter. The key is to keep trying, and trying again with unwavering determination. So, embrace the challenges, give it your all, and let perseverance be your guiding force.</a:t>
            </a:r>
          </a:p>
          <a:p>
            <a:pPr>
              <a:lnSpc>
                <a:spcPts val="3882"/>
              </a:lnSpc>
            </a:pPr>
          </a:p>
        </p:txBody>
      </p:sp>
      <p:sp>
        <p:nvSpPr>
          <p:cNvPr name="TextBox 4" id="4"/>
          <p:cNvSpPr txBox="true"/>
          <p:nvPr/>
        </p:nvSpPr>
        <p:spPr>
          <a:xfrm rot="0">
            <a:off x="14350555" y="8854796"/>
            <a:ext cx="14148721" cy="403504"/>
          </a:xfrm>
          <a:prstGeom prst="rect">
            <a:avLst/>
          </a:prstGeom>
        </p:spPr>
        <p:txBody>
          <a:bodyPr anchor="t" rtlCol="false" tIns="0" lIns="0" bIns="0" rIns="0">
            <a:spAutoFit/>
          </a:bodyPr>
          <a:lstStyle/>
          <a:p>
            <a:pPr>
              <a:lnSpc>
                <a:spcPts val="3387"/>
              </a:lnSpc>
            </a:pPr>
            <a:r>
              <a:rPr lang="en-US" sz="2419">
                <a:solidFill>
                  <a:srgbClr val="FFFFFF"/>
                </a:solidFill>
                <a:latin typeface="Canva Sans Bold"/>
              </a:rPr>
              <a:t>-iNeuBytes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489563"/>
            <a:ext cx="18288000" cy="9797437"/>
            <a:chOff x="0" y="0"/>
            <a:chExt cx="13239462" cy="7092782"/>
          </a:xfrm>
        </p:grpSpPr>
        <p:sp>
          <p:nvSpPr>
            <p:cNvPr name="Freeform 3" id="3"/>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grpSp>
        <p:nvGrpSpPr>
          <p:cNvPr name="Group 4" id="4"/>
          <p:cNvGrpSpPr/>
          <p:nvPr/>
        </p:nvGrpSpPr>
        <p:grpSpPr>
          <a:xfrm rot="0">
            <a:off x="0" y="0"/>
            <a:ext cx="18288000" cy="10287000"/>
            <a:chOff x="0" y="0"/>
            <a:chExt cx="13239462" cy="7447197"/>
          </a:xfrm>
        </p:grpSpPr>
        <p:sp>
          <p:nvSpPr>
            <p:cNvPr name="Freeform 5" id="5"/>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sp>
        <p:nvSpPr>
          <p:cNvPr name="AutoShape 6" id="6"/>
          <p:cNvSpPr/>
          <p:nvPr/>
        </p:nvSpPr>
        <p:spPr>
          <a:xfrm rot="0">
            <a:off x="14040252" y="2530781"/>
            <a:ext cx="3131418" cy="6193022"/>
          </a:xfrm>
          <a:prstGeom prst="rect">
            <a:avLst/>
          </a:prstGeom>
          <a:solidFill>
            <a:srgbClr val="3EDAD8">
              <a:alpha val="40000"/>
            </a:srgbClr>
          </a:solidFill>
        </p:spPr>
      </p:sp>
      <p:sp>
        <p:nvSpPr>
          <p:cNvPr name="AutoShape 7" id="7"/>
          <p:cNvSpPr/>
          <p:nvPr/>
        </p:nvSpPr>
        <p:spPr>
          <a:xfrm rot="0">
            <a:off x="11013636" y="2530781"/>
            <a:ext cx="3047302" cy="6193022"/>
          </a:xfrm>
          <a:prstGeom prst="rect">
            <a:avLst/>
          </a:prstGeom>
          <a:solidFill>
            <a:srgbClr val="86EAE9">
              <a:alpha val="19608"/>
            </a:srgbClr>
          </a:solidFill>
        </p:spPr>
      </p:sp>
      <p:sp>
        <p:nvSpPr>
          <p:cNvPr name="AutoShape 8" id="8"/>
          <p:cNvSpPr/>
          <p:nvPr/>
        </p:nvSpPr>
        <p:spPr>
          <a:xfrm rot="0">
            <a:off x="8126032" y="2530781"/>
            <a:ext cx="2887604" cy="6193022"/>
          </a:xfrm>
          <a:prstGeom prst="rect">
            <a:avLst/>
          </a:prstGeom>
          <a:solidFill>
            <a:srgbClr val="3EDAD8">
              <a:alpha val="40000"/>
            </a:srgbClr>
          </a:solidFill>
        </p:spPr>
      </p:sp>
      <p:sp>
        <p:nvSpPr>
          <p:cNvPr name="AutoShape 9" id="9"/>
          <p:cNvSpPr/>
          <p:nvPr/>
        </p:nvSpPr>
        <p:spPr>
          <a:xfrm rot="0">
            <a:off x="5078730" y="2530781"/>
            <a:ext cx="3047302" cy="6193022"/>
          </a:xfrm>
          <a:prstGeom prst="rect">
            <a:avLst/>
          </a:prstGeom>
          <a:solidFill>
            <a:srgbClr val="86EAE9">
              <a:alpha val="19608"/>
            </a:srgbClr>
          </a:solidFill>
        </p:spPr>
      </p:sp>
      <p:sp>
        <p:nvSpPr>
          <p:cNvPr name="AutoShape 10" id="10"/>
          <p:cNvSpPr/>
          <p:nvPr/>
        </p:nvSpPr>
        <p:spPr>
          <a:xfrm rot="0">
            <a:off x="62535" y="76840"/>
            <a:ext cx="1684617" cy="412723"/>
          </a:xfrm>
          <a:prstGeom prst="rect">
            <a:avLst/>
          </a:prstGeom>
          <a:solidFill>
            <a:srgbClr val="0C0B70"/>
          </a:solidFill>
        </p:spPr>
      </p:sp>
      <p:sp>
        <p:nvSpPr>
          <p:cNvPr name="Freeform 11" id="11"/>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13" id="13"/>
          <p:cNvSpPr txBox="true"/>
          <p:nvPr/>
        </p:nvSpPr>
        <p:spPr>
          <a:xfrm rot="0">
            <a:off x="712903" y="394313"/>
            <a:ext cx="17723852" cy="2419296"/>
          </a:xfrm>
          <a:prstGeom prst="rect">
            <a:avLst/>
          </a:prstGeom>
        </p:spPr>
        <p:txBody>
          <a:bodyPr anchor="t" rtlCol="false" tIns="0" lIns="0" bIns="0" rIns="0">
            <a:spAutoFit/>
          </a:bodyPr>
          <a:lstStyle/>
          <a:p>
            <a:pPr>
              <a:lnSpc>
                <a:spcPts val="6719"/>
              </a:lnSpc>
            </a:pPr>
          </a:p>
          <a:p>
            <a:pPr>
              <a:lnSpc>
                <a:spcPts val="6719"/>
              </a:lnSpc>
            </a:pPr>
            <a:r>
              <a:rPr lang="en-US" sz="4800" spc="432">
                <a:solidFill>
                  <a:srgbClr val="000000"/>
                </a:solidFill>
                <a:latin typeface="Glacial Indifference"/>
              </a:rPr>
              <a:t>TIMEPLAN</a:t>
            </a:r>
          </a:p>
          <a:p>
            <a:pPr>
              <a:lnSpc>
                <a:spcPts val="5880"/>
              </a:lnSpc>
            </a:pPr>
          </a:p>
        </p:txBody>
      </p:sp>
      <p:sp>
        <p:nvSpPr>
          <p:cNvPr name="TextBox 14" id="14"/>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15" id="15"/>
          <p:cNvSpPr txBox="true"/>
          <p:nvPr/>
        </p:nvSpPr>
        <p:spPr>
          <a:xfrm rot="0">
            <a:off x="1116330" y="3929624"/>
            <a:ext cx="3146695" cy="407073"/>
          </a:xfrm>
          <a:prstGeom prst="rect">
            <a:avLst/>
          </a:prstGeom>
        </p:spPr>
        <p:txBody>
          <a:bodyPr anchor="t" rtlCol="false" tIns="0" lIns="0" bIns="0" rIns="0">
            <a:spAutoFit/>
          </a:bodyPr>
          <a:lstStyle/>
          <a:p>
            <a:pPr algn="r">
              <a:lnSpc>
                <a:spcPts val="3359"/>
              </a:lnSpc>
            </a:pPr>
            <a:r>
              <a:rPr lang="en-US" sz="2400" spc="120">
                <a:solidFill>
                  <a:srgbClr val="191919"/>
                </a:solidFill>
                <a:latin typeface="Aileron Regular"/>
              </a:rPr>
              <a:t>Task 1</a:t>
            </a:r>
          </a:p>
        </p:txBody>
      </p:sp>
      <p:sp>
        <p:nvSpPr>
          <p:cNvPr name="TextBox 16" id="16"/>
          <p:cNvSpPr txBox="true"/>
          <p:nvPr/>
        </p:nvSpPr>
        <p:spPr>
          <a:xfrm rot="0">
            <a:off x="1116330" y="5117813"/>
            <a:ext cx="3146695" cy="407073"/>
          </a:xfrm>
          <a:prstGeom prst="rect">
            <a:avLst/>
          </a:prstGeom>
        </p:spPr>
        <p:txBody>
          <a:bodyPr anchor="t" rtlCol="false" tIns="0" lIns="0" bIns="0" rIns="0">
            <a:spAutoFit/>
          </a:bodyPr>
          <a:lstStyle/>
          <a:p>
            <a:pPr algn="r">
              <a:lnSpc>
                <a:spcPts val="3359"/>
              </a:lnSpc>
            </a:pPr>
            <a:r>
              <a:rPr lang="en-US" sz="2400" spc="120">
                <a:solidFill>
                  <a:srgbClr val="191919"/>
                </a:solidFill>
                <a:latin typeface="Aileron Regular"/>
              </a:rPr>
              <a:t>Task 2</a:t>
            </a:r>
          </a:p>
        </p:txBody>
      </p:sp>
      <p:sp>
        <p:nvSpPr>
          <p:cNvPr name="TextBox 17" id="17"/>
          <p:cNvSpPr txBox="true"/>
          <p:nvPr/>
        </p:nvSpPr>
        <p:spPr>
          <a:xfrm rot="0">
            <a:off x="1116330" y="6306801"/>
            <a:ext cx="3146695" cy="407073"/>
          </a:xfrm>
          <a:prstGeom prst="rect">
            <a:avLst/>
          </a:prstGeom>
        </p:spPr>
        <p:txBody>
          <a:bodyPr anchor="t" rtlCol="false" tIns="0" lIns="0" bIns="0" rIns="0">
            <a:spAutoFit/>
          </a:bodyPr>
          <a:lstStyle/>
          <a:p>
            <a:pPr algn="r">
              <a:lnSpc>
                <a:spcPts val="3359"/>
              </a:lnSpc>
            </a:pPr>
            <a:r>
              <a:rPr lang="en-US" sz="2400" spc="120">
                <a:solidFill>
                  <a:srgbClr val="191919"/>
                </a:solidFill>
                <a:latin typeface="Aileron Regular"/>
              </a:rPr>
              <a:t>Major Project</a:t>
            </a:r>
          </a:p>
        </p:txBody>
      </p:sp>
      <p:sp>
        <p:nvSpPr>
          <p:cNvPr name="TextBox 18" id="18"/>
          <p:cNvSpPr txBox="true"/>
          <p:nvPr/>
        </p:nvSpPr>
        <p:spPr>
          <a:xfrm rot="0">
            <a:off x="1116330" y="7266232"/>
            <a:ext cx="3146695" cy="827482"/>
          </a:xfrm>
          <a:prstGeom prst="rect">
            <a:avLst/>
          </a:prstGeom>
        </p:spPr>
        <p:txBody>
          <a:bodyPr anchor="t" rtlCol="false" tIns="0" lIns="0" bIns="0" rIns="0">
            <a:spAutoFit/>
          </a:bodyPr>
          <a:lstStyle/>
          <a:p>
            <a:pPr algn="r">
              <a:lnSpc>
                <a:spcPts val="3359"/>
              </a:lnSpc>
            </a:pPr>
            <a:r>
              <a:rPr lang="en-US" sz="2400" spc="120">
                <a:solidFill>
                  <a:srgbClr val="191919"/>
                </a:solidFill>
                <a:latin typeface="Aileron Regular"/>
              </a:rPr>
              <a:t>Submit before 28 days</a:t>
            </a:r>
          </a:p>
        </p:txBody>
      </p:sp>
      <p:sp>
        <p:nvSpPr>
          <p:cNvPr name="TextBox 19" id="19"/>
          <p:cNvSpPr txBox="true"/>
          <p:nvPr/>
        </p:nvSpPr>
        <p:spPr>
          <a:xfrm rot="0">
            <a:off x="5078730" y="2944807"/>
            <a:ext cx="2380552" cy="391773"/>
          </a:xfrm>
          <a:prstGeom prst="rect">
            <a:avLst/>
          </a:prstGeom>
        </p:spPr>
        <p:txBody>
          <a:bodyPr anchor="t" rtlCol="false" tIns="0" lIns="0" bIns="0" rIns="0">
            <a:spAutoFit/>
          </a:bodyPr>
          <a:lstStyle/>
          <a:p>
            <a:pPr algn="ctr">
              <a:lnSpc>
                <a:spcPts val="3120"/>
              </a:lnSpc>
            </a:pPr>
            <a:r>
              <a:rPr lang="en-US" sz="2400" spc="120">
                <a:solidFill>
                  <a:srgbClr val="191919"/>
                </a:solidFill>
                <a:latin typeface="Aileron Heavy"/>
              </a:rPr>
              <a:t>WEEK 1</a:t>
            </a:r>
          </a:p>
        </p:txBody>
      </p:sp>
      <p:sp>
        <p:nvSpPr>
          <p:cNvPr name="TextBox 20" id="20"/>
          <p:cNvSpPr txBox="true"/>
          <p:nvPr/>
        </p:nvSpPr>
        <p:spPr>
          <a:xfrm rot="0">
            <a:off x="8299709" y="2944807"/>
            <a:ext cx="2380552" cy="391773"/>
          </a:xfrm>
          <a:prstGeom prst="rect">
            <a:avLst/>
          </a:prstGeom>
        </p:spPr>
        <p:txBody>
          <a:bodyPr anchor="t" rtlCol="false" tIns="0" lIns="0" bIns="0" rIns="0">
            <a:spAutoFit/>
          </a:bodyPr>
          <a:lstStyle/>
          <a:p>
            <a:pPr algn="ctr">
              <a:lnSpc>
                <a:spcPts val="3120"/>
              </a:lnSpc>
            </a:pPr>
            <a:r>
              <a:rPr lang="en-US" sz="2400" spc="120">
                <a:solidFill>
                  <a:srgbClr val="191919"/>
                </a:solidFill>
                <a:latin typeface="Aileron Heavy"/>
              </a:rPr>
              <a:t>WEEK 2</a:t>
            </a:r>
          </a:p>
        </p:txBody>
      </p:sp>
      <p:sp>
        <p:nvSpPr>
          <p:cNvPr name="TextBox 21" id="21"/>
          <p:cNvSpPr txBox="true"/>
          <p:nvPr/>
        </p:nvSpPr>
        <p:spPr>
          <a:xfrm rot="0">
            <a:off x="11336668" y="2944807"/>
            <a:ext cx="2380552" cy="391773"/>
          </a:xfrm>
          <a:prstGeom prst="rect">
            <a:avLst/>
          </a:prstGeom>
        </p:spPr>
        <p:txBody>
          <a:bodyPr anchor="t" rtlCol="false" tIns="0" lIns="0" bIns="0" rIns="0">
            <a:spAutoFit/>
          </a:bodyPr>
          <a:lstStyle/>
          <a:p>
            <a:pPr algn="ctr">
              <a:lnSpc>
                <a:spcPts val="3119"/>
              </a:lnSpc>
            </a:pPr>
            <a:r>
              <a:rPr lang="en-US" sz="2399" spc="120">
                <a:solidFill>
                  <a:srgbClr val="191919"/>
                </a:solidFill>
                <a:latin typeface="Aileron Heavy"/>
              </a:rPr>
              <a:t>WEEK 3</a:t>
            </a:r>
          </a:p>
        </p:txBody>
      </p:sp>
      <p:sp>
        <p:nvSpPr>
          <p:cNvPr name="TextBox 22" id="22"/>
          <p:cNvSpPr txBox="true"/>
          <p:nvPr/>
        </p:nvSpPr>
        <p:spPr>
          <a:xfrm rot="0">
            <a:off x="14492491" y="2944807"/>
            <a:ext cx="2380552" cy="391773"/>
          </a:xfrm>
          <a:prstGeom prst="rect">
            <a:avLst/>
          </a:prstGeom>
        </p:spPr>
        <p:txBody>
          <a:bodyPr anchor="t" rtlCol="false" tIns="0" lIns="0" bIns="0" rIns="0">
            <a:spAutoFit/>
          </a:bodyPr>
          <a:lstStyle/>
          <a:p>
            <a:pPr algn="ctr">
              <a:lnSpc>
                <a:spcPts val="3119"/>
              </a:lnSpc>
            </a:pPr>
            <a:r>
              <a:rPr lang="en-US" sz="2399" spc="120">
                <a:solidFill>
                  <a:srgbClr val="191919"/>
                </a:solidFill>
                <a:latin typeface="Aileron Heavy"/>
              </a:rPr>
              <a:t>WEEK 4</a:t>
            </a:r>
          </a:p>
        </p:txBody>
      </p:sp>
      <p:sp>
        <p:nvSpPr>
          <p:cNvPr name="AutoShape 23" id="23"/>
          <p:cNvSpPr/>
          <p:nvPr/>
        </p:nvSpPr>
        <p:spPr>
          <a:xfrm rot="0">
            <a:off x="5078730" y="4138882"/>
            <a:ext cx="12092940" cy="36182"/>
          </a:xfrm>
          <a:prstGeom prst="rect">
            <a:avLst/>
          </a:prstGeom>
          <a:solidFill>
            <a:srgbClr val="502000">
              <a:alpha val="80000"/>
            </a:srgbClr>
          </a:solidFill>
        </p:spPr>
      </p:sp>
      <p:sp>
        <p:nvSpPr>
          <p:cNvPr name="AutoShape 24" id="24"/>
          <p:cNvSpPr/>
          <p:nvPr/>
        </p:nvSpPr>
        <p:spPr>
          <a:xfrm rot="0">
            <a:off x="5078730" y="5327071"/>
            <a:ext cx="12092940" cy="36182"/>
          </a:xfrm>
          <a:prstGeom prst="rect">
            <a:avLst/>
          </a:prstGeom>
          <a:solidFill>
            <a:srgbClr val="502000">
              <a:alpha val="80000"/>
            </a:srgbClr>
          </a:solidFill>
        </p:spPr>
      </p:sp>
      <p:sp>
        <p:nvSpPr>
          <p:cNvPr name="AutoShape 25" id="25"/>
          <p:cNvSpPr/>
          <p:nvPr/>
        </p:nvSpPr>
        <p:spPr>
          <a:xfrm rot="0">
            <a:off x="5078730" y="6516059"/>
            <a:ext cx="12092940" cy="36182"/>
          </a:xfrm>
          <a:prstGeom prst="rect">
            <a:avLst/>
          </a:prstGeom>
          <a:solidFill>
            <a:srgbClr val="502000">
              <a:alpha val="80000"/>
            </a:srgbClr>
          </a:solidFill>
        </p:spPr>
      </p:sp>
      <p:sp>
        <p:nvSpPr>
          <p:cNvPr name="AutoShape 26" id="26"/>
          <p:cNvSpPr/>
          <p:nvPr/>
        </p:nvSpPr>
        <p:spPr>
          <a:xfrm rot="0">
            <a:off x="5078730" y="7685694"/>
            <a:ext cx="12092940" cy="36182"/>
          </a:xfrm>
          <a:prstGeom prst="rect">
            <a:avLst/>
          </a:prstGeom>
          <a:solidFill>
            <a:srgbClr val="502000">
              <a:alpha val="80000"/>
            </a:srgbClr>
          </a:solidFill>
        </p:spPr>
      </p:sp>
      <p:grpSp>
        <p:nvGrpSpPr>
          <p:cNvPr name="Group 27" id="27"/>
          <p:cNvGrpSpPr/>
          <p:nvPr/>
        </p:nvGrpSpPr>
        <p:grpSpPr>
          <a:xfrm rot="0">
            <a:off x="5086323" y="3964350"/>
            <a:ext cx="2994015" cy="385246"/>
            <a:chOff x="0" y="0"/>
            <a:chExt cx="3158414" cy="406400"/>
          </a:xfrm>
        </p:grpSpPr>
        <p:sp>
          <p:nvSpPr>
            <p:cNvPr name="Freeform 28" id="28"/>
            <p:cNvSpPr/>
            <p:nvPr/>
          </p:nvSpPr>
          <p:spPr>
            <a:xfrm flipH="false" flipV="false" rot="0">
              <a:off x="17780" y="22860"/>
              <a:ext cx="3133014" cy="360680"/>
            </a:xfrm>
            <a:custGeom>
              <a:avLst/>
              <a:gdLst/>
              <a:ahLst/>
              <a:cxnLst/>
              <a:rect r="r" b="b" t="t" l="l"/>
              <a:pathLst>
                <a:path h="360680" w="3133014">
                  <a:moveTo>
                    <a:pt x="3133014" y="180340"/>
                  </a:moveTo>
                  <a:cubicBezTo>
                    <a:pt x="3133014" y="81280"/>
                    <a:pt x="3053004" y="0"/>
                    <a:pt x="2952674" y="0"/>
                  </a:cubicBezTo>
                  <a:lnTo>
                    <a:pt x="172720" y="0"/>
                  </a:lnTo>
                  <a:lnTo>
                    <a:pt x="172720" y="1270"/>
                  </a:lnTo>
                  <a:cubicBezTo>
                    <a:pt x="76200" y="5080"/>
                    <a:pt x="0" y="83820"/>
                    <a:pt x="0" y="180340"/>
                  </a:cubicBezTo>
                  <a:cubicBezTo>
                    <a:pt x="0" y="276860"/>
                    <a:pt x="77470" y="355600"/>
                    <a:pt x="172720" y="359410"/>
                  </a:cubicBezTo>
                  <a:lnTo>
                    <a:pt x="172720" y="360680"/>
                  </a:lnTo>
                  <a:lnTo>
                    <a:pt x="2952674" y="360680"/>
                  </a:lnTo>
                  <a:cubicBezTo>
                    <a:pt x="3051734" y="360680"/>
                    <a:pt x="3133014" y="279400"/>
                    <a:pt x="3133014" y="180340"/>
                  </a:cubicBezTo>
                  <a:close/>
                </a:path>
              </a:pathLst>
            </a:custGeom>
            <a:solidFill>
              <a:srgbClr val="FF710E"/>
            </a:solidFill>
          </p:spPr>
        </p:sp>
      </p:grpSp>
      <p:grpSp>
        <p:nvGrpSpPr>
          <p:cNvPr name="Group 29" id="29"/>
          <p:cNvGrpSpPr/>
          <p:nvPr/>
        </p:nvGrpSpPr>
        <p:grpSpPr>
          <a:xfrm rot="0">
            <a:off x="8057721" y="5152539"/>
            <a:ext cx="2955915" cy="385246"/>
            <a:chOff x="0" y="0"/>
            <a:chExt cx="3118222" cy="406400"/>
          </a:xfrm>
        </p:grpSpPr>
        <p:sp>
          <p:nvSpPr>
            <p:cNvPr name="Freeform 30" id="30"/>
            <p:cNvSpPr/>
            <p:nvPr/>
          </p:nvSpPr>
          <p:spPr>
            <a:xfrm flipH="false" flipV="false" rot="0">
              <a:off x="17780" y="22860"/>
              <a:ext cx="3092822" cy="360680"/>
            </a:xfrm>
            <a:custGeom>
              <a:avLst/>
              <a:gdLst/>
              <a:ahLst/>
              <a:cxnLst/>
              <a:rect r="r" b="b" t="t" l="l"/>
              <a:pathLst>
                <a:path h="360680" w="3092822">
                  <a:moveTo>
                    <a:pt x="3092822" y="180340"/>
                  </a:moveTo>
                  <a:cubicBezTo>
                    <a:pt x="3092822" y="81280"/>
                    <a:pt x="3012812" y="0"/>
                    <a:pt x="2912482" y="0"/>
                  </a:cubicBezTo>
                  <a:lnTo>
                    <a:pt x="172720" y="0"/>
                  </a:lnTo>
                  <a:lnTo>
                    <a:pt x="172720" y="1270"/>
                  </a:lnTo>
                  <a:cubicBezTo>
                    <a:pt x="76200" y="5080"/>
                    <a:pt x="0" y="83820"/>
                    <a:pt x="0" y="180340"/>
                  </a:cubicBezTo>
                  <a:cubicBezTo>
                    <a:pt x="0" y="276860"/>
                    <a:pt x="77470" y="355600"/>
                    <a:pt x="172720" y="359410"/>
                  </a:cubicBezTo>
                  <a:lnTo>
                    <a:pt x="172720" y="360680"/>
                  </a:lnTo>
                  <a:lnTo>
                    <a:pt x="2912482" y="360680"/>
                  </a:lnTo>
                  <a:cubicBezTo>
                    <a:pt x="3011542" y="360680"/>
                    <a:pt x="3092822" y="279400"/>
                    <a:pt x="3092822" y="180340"/>
                  </a:cubicBezTo>
                  <a:close/>
                </a:path>
              </a:pathLst>
            </a:custGeom>
            <a:solidFill>
              <a:srgbClr val="F6A36B"/>
            </a:solidFill>
          </p:spPr>
        </p:sp>
      </p:grpSp>
      <p:grpSp>
        <p:nvGrpSpPr>
          <p:cNvPr name="Group 31" id="31"/>
          <p:cNvGrpSpPr/>
          <p:nvPr/>
        </p:nvGrpSpPr>
        <p:grpSpPr>
          <a:xfrm rot="0">
            <a:off x="14185746" y="7539737"/>
            <a:ext cx="2985924" cy="260853"/>
            <a:chOff x="0" y="0"/>
            <a:chExt cx="4651960" cy="406400"/>
          </a:xfrm>
        </p:grpSpPr>
        <p:sp>
          <p:nvSpPr>
            <p:cNvPr name="Freeform 32" id="32"/>
            <p:cNvSpPr/>
            <p:nvPr/>
          </p:nvSpPr>
          <p:spPr>
            <a:xfrm flipH="false" flipV="false" rot="0">
              <a:off x="17780" y="22860"/>
              <a:ext cx="4626560" cy="360680"/>
            </a:xfrm>
            <a:custGeom>
              <a:avLst/>
              <a:gdLst/>
              <a:ahLst/>
              <a:cxnLst/>
              <a:rect r="r" b="b" t="t" l="l"/>
              <a:pathLst>
                <a:path h="360680" w="4626560">
                  <a:moveTo>
                    <a:pt x="4626560" y="180340"/>
                  </a:moveTo>
                  <a:cubicBezTo>
                    <a:pt x="4626560" y="81280"/>
                    <a:pt x="4546550" y="0"/>
                    <a:pt x="4446220" y="0"/>
                  </a:cubicBezTo>
                  <a:lnTo>
                    <a:pt x="172720" y="0"/>
                  </a:lnTo>
                  <a:lnTo>
                    <a:pt x="172720" y="1270"/>
                  </a:lnTo>
                  <a:cubicBezTo>
                    <a:pt x="76200" y="5080"/>
                    <a:pt x="0" y="83820"/>
                    <a:pt x="0" y="180340"/>
                  </a:cubicBezTo>
                  <a:cubicBezTo>
                    <a:pt x="0" y="276860"/>
                    <a:pt x="77470" y="355600"/>
                    <a:pt x="172720" y="359410"/>
                  </a:cubicBezTo>
                  <a:lnTo>
                    <a:pt x="172720" y="360680"/>
                  </a:lnTo>
                  <a:lnTo>
                    <a:pt x="4446220" y="360680"/>
                  </a:lnTo>
                  <a:cubicBezTo>
                    <a:pt x="4545280" y="360680"/>
                    <a:pt x="4626560" y="279400"/>
                    <a:pt x="4626560" y="180340"/>
                  </a:cubicBezTo>
                  <a:close/>
                </a:path>
              </a:pathLst>
            </a:custGeom>
            <a:solidFill>
              <a:srgbClr val="FF3131"/>
            </a:solidFill>
          </p:spPr>
        </p:sp>
      </p:grpSp>
      <p:grpSp>
        <p:nvGrpSpPr>
          <p:cNvPr name="Group 33" id="33"/>
          <p:cNvGrpSpPr/>
          <p:nvPr/>
        </p:nvGrpSpPr>
        <p:grpSpPr>
          <a:xfrm rot="0">
            <a:off x="10982154" y="6366461"/>
            <a:ext cx="6189516" cy="336039"/>
            <a:chOff x="0" y="0"/>
            <a:chExt cx="7485498" cy="406400"/>
          </a:xfrm>
        </p:grpSpPr>
        <p:sp>
          <p:nvSpPr>
            <p:cNvPr name="Freeform 34" id="34"/>
            <p:cNvSpPr/>
            <p:nvPr/>
          </p:nvSpPr>
          <p:spPr>
            <a:xfrm flipH="false" flipV="false" rot="0">
              <a:off x="17780" y="22860"/>
              <a:ext cx="7460098" cy="360680"/>
            </a:xfrm>
            <a:custGeom>
              <a:avLst/>
              <a:gdLst/>
              <a:ahLst/>
              <a:cxnLst/>
              <a:rect r="r" b="b" t="t" l="l"/>
              <a:pathLst>
                <a:path h="360680" w="7460098">
                  <a:moveTo>
                    <a:pt x="7460098" y="180340"/>
                  </a:moveTo>
                  <a:cubicBezTo>
                    <a:pt x="7460098" y="81280"/>
                    <a:pt x="7380089" y="0"/>
                    <a:pt x="7279758" y="0"/>
                  </a:cubicBezTo>
                  <a:lnTo>
                    <a:pt x="172720" y="0"/>
                  </a:lnTo>
                  <a:lnTo>
                    <a:pt x="172720" y="1270"/>
                  </a:lnTo>
                  <a:cubicBezTo>
                    <a:pt x="76200" y="5080"/>
                    <a:pt x="0" y="83820"/>
                    <a:pt x="0" y="180340"/>
                  </a:cubicBezTo>
                  <a:cubicBezTo>
                    <a:pt x="0" y="276860"/>
                    <a:pt x="77470" y="355600"/>
                    <a:pt x="172720" y="359410"/>
                  </a:cubicBezTo>
                  <a:lnTo>
                    <a:pt x="172720" y="360680"/>
                  </a:lnTo>
                  <a:lnTo>
                    <a:pt x="7279758" y="360680"/>
                  </a:lnTo>
                  <a:cubicBezTo>
                    <a:pt x="7378818" y="360680"/>
                    <a:pt x="7460098" y="279400"/>
                    <a:pt x="7460098" y="180340"/>
                  </a:cubicBezTo>
                  <a:close/>
                </a:path>
              </a:pathLst>
            </a:custGeom>
            <a:solidFill>
              <a:srgbClr val="BB4B00"/>
            </a:solidFill>
          </p:spPr>
        </p:sp>
      </p:grpSp>
      <p:sp>
        <p:nvSpPr>
          <p:cNvPr name="TextBox 35" id="35"/>
          <p:cNvSpPr txBox="true"/>
          <p:nvPr/>
        </p:nvSpPr>
        <p:spPr>
          <a:xfrm rot="0">
            <a:off x="1116330" y="2944807"/>
            <a:ext cx="3146695" cy="391773"/>
          </a:xfrm>
          <a:prstGeom prst="rect">
            <a:avLst/>
          </a:prstGeom>
        </p:spPr>
        <p:txBody>
          <a:bodyPr anchor="t" rtlCol="false" tIns="0" lIns="0" bIns="0" rIns="0">
            <a:spAutoFit/>
          </a:bodyPr>
          <a:lstStyle/>
          <a:p>
            <a:pPr algn="r">
              <a:lnSpc>
                <a:spcPts val="3120"/>
              </a:lnSpc>
            </a:pPr>
            <a:r>
              <a:rPr lang="en-US" sz="2400" spc="120">
                <a:solidFill>
                  <a:srgbClr val="191919"/>
                </a:solidFill>
                <a:latin typeface="Aileron Heavy"/>
              </a:rPr>
              <a:t>TASKS</a:t>
            </a:r>
          </a:p>
        </p:txBody>
      </p:sp>
      <p:sp>
        <p:nvSpPr>
          <p:cNvPr name="TextBox 36" id="36"/>
          <p:cNvSpPr txBox="true"/>
          <p:nvPr/>
        </p:nvSpPr>
        <p:spPr>
          <a:xfrm rot="0">
            <a:off x="14004156" y="7856857"/>
            <a:ext cx="3167514" cy="416564"/>
          </a:xfrm>
          <a:prstGeom prst="rect">
            <a:avLst/>
          </a:prstGeom>
        </p:spPr>
        <p:txBody>
          <a:bodyPr anchor="t" rtlCol="false" tIns="0" lIns="0" bIns="0" rIns="0">
            <a:spAutoFit/>
          </a:bodyPr>
          <a:lstStyle/>
          <a:p>
            <a:pPr algn="just">
              <a:lnSpc>
                <a:spcPts val="3321"/>
              </a:lnSpc>
            </a:pPr>
            <a:r>
              <a:rPr lang="en-US" sz="2372">
                <a:solidFill>
                  <a:srgbClr val="000000"/>
                </a:solidFill>
                <a:latin typeface="Glacial Indifference"/>
              </a:rPr>
              <a:t>Submit before 28 days</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0" y="566795"/>
            <a:ext cx="18288000" cy="9994975"/>
          </a:xfrm>
          <a:custGeom>
            <a:avLst/>
            <a:gdLst/>
            <a:ahLst/>
            <a:cxnLst/>
            <a:rect r="r" b="b" t="t" l="l"/>
            <a:pathLst>
              <a:path h="9994975" w="18288000">
                <a:moveTo>
                  <a:pt x="0" y="0"/>
                </a:moveTo>
                <a:lnTo>
                  <a:pt x="18288000" y="0"/>
                </a:lnTo>
                <a:lnTo>
                  <a:pt x="18288000" y="9994976"/>
                </a:lnTo>
                <a:lnTo>
                  <a:pt x="0" y="9994976"/>
                </a:lnTo>
                <a:lnTo>
                  <a:pt x="0" y="0"/>
                </a:lnTo>
                <a:close/>
              </a:path>
            </a:pathLst>
          </a:custGeom>
          <a:blipFill>
            <a:blip r:embed="rId4"/>
            <a:stretch>
              <a:fillRect l="0" t="-15157" r="-365" b="-7193"/>
            </a:stretch>
          </a:blipFill>
        </p:spPr>
      </p:sp>
      <p:sp>
        <p:nvSpPr>
          <p:cNvPr name="Freeform 9" id="9"/>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5"/>
            <a:stretch>
              <a:fillRect l="0" t="0" r="0" b="0"/>
            </a:stretch>
          </a:blipFill>
        </p:spPr>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1028700" y="1995672"/>
            <a:ext cx="16728475" cy="9529446"/>
          </a:xfrm>
          <a:prstGeom prst="rect">
            <a:avLst/>
          </a:prstGeom>
        </p:spPr>
        <p:txBody>
          <a:bodyPr anchor="t" rtlCol="false" tIns="0" lIns="0" bIns="0" rIns="0">
            <a:spAutoFit/>
          </a:bodyPr>
          <a:lstStyle/>
          <a:p>
            <a:pPr algn="just">
              <a:lnSpc>
                <a:spcPts val="4480"/>
              </a:lnSpc>
            </a:pPr>
            <a:r>
              <a:rPr lang="en-US" sz="3200">
                <a:solidFill>
                  <a:srgbClr val="000000"/>
                </a:solidFill>
                <a:latin typeface="Glacial Indifference Bold"/>
              </a:rPr>
              <a:t>Task 1: Landing Page on any product with Newsletter Sign-Up</a:t>
            </a:r>
          </a:p>
          <a:p>
            <a:pPr algn="just">
              <a:lnSpc>
                <a:spcPts val="4480"/>
              </a:lnSpc>
            </a:pPr>
            <a:r>
              <a:rPr lang="en-US" sz="3200" u="sng">
                <a:solidFill>
                  <a:srgbClr val="000000"/>
                </a:solidFill>
                <a:latin typeface="Glacial Indifference"/>
              </a:rPr>
              <a:t>Requirements:</a:t>
            </a:r>
          </a:p>
          <a:p>
            <a:pPr algn="just" marL="690881" indent="-345440" lvl="1">
              <a:lnSpc>
                <a:spcPts val="4480"/>
              </a:lnSpc>
              <a:buFont typeface="Arial"/>
              <a:buChar char="•"/>
            </a:pPr>
            <a:r>
              <a:rPr lang="en-US" sz="3200">
                <a:solidFill>
                  <a:srgbClr val="000000"/>
                </a:solidFill>
                <a:latin typeface="Glacial Indifference"/>
              </a:rPr>
              <a:t>Product Portfolio with sections for:</a:t>
            </a:r>
          </a:p>
          <a:p>
            <a:pPr algn="just" marL="1381761" indent="-460587" lvl="2">
              <a:lnSpc>
                <a:spcPts val="4480"/>
              </a:lnSpc>
              <a:buFont typeface="Arial"/>
              <a:buChar char="⚬"/>
            </a:pPr>
            <a:r>
              <a:rPr lang="en-US" sz="3200">
                <a:solidFill>
                  <a:srgbClr val="000000"/>
                </a:solidFill>
                <a:latin typeface="Glacial Indifference"/>
              </a:rPr>
              <a:t>Product bio, uses, advantages, Contact information</a:t>
            </a:r>
          </a:p>
          <a:p>
            <a:pPr algn="just" marL="690881" indent="-345440" lvl="1">
              <a:lnSpc>
                <a:spcPts val="4480"/>
              </a:lnSpc>
              <a:buFont typeface="Arial"/>
              <a:buChar char="•"/>
            </a:pPr>
            <a:r>
              <a:rPr lang="en-US" sz="3200">
                <a:solidFill>
                  <a:srgbClr val="000000"/>
                </a:solidFill>
                <a:latin typeface="Glacial Indifference"/>
              </a:rPr>
              <a:t>Newsletter Sign-Up integrated into the portfolio.</a:t>
            </a:r>
          </a:p>
          <a:p>
            <a:pPr algn="just" marL="690881" indent="-345440" lvl="1">
              <a:lnSpc>
                <a:spcPts val="4480"/>
              </a:lnSpc>
              <a:buFont typeface="Arial"/>
              <a:buChar char="•"/>
            </a:pPr>
            <a:r>
              <a:rPr lang="en-US" sz="3200">
                <a:solidFill>
                  <a:srgbClr val="000000"/>
                </a:solidFill>
                <a:latin typeface="Glacial Indifference"/>
              </a:rPr>
              <a:t>Website must be responsive and attractive.</a:t>
            </a:r>
          </a:p>
          <a:p>
            <a:pPr algn="just">
              <a:lnSpc>
                <a:spcPts val="4480"/>
              </a:lnSpc>
            </a:pPr>
            <a:r>
              <a:rPr lang="en-US" sz="3200" u="sng">
                <a:solidFill>
                  <a:srgbClr val="000000"/>
                </a:solidFill>
                <a:latin typeface="Glacial Indifference"/>
              </a:rPr>
              <a:t>Phases</a:t>
            </a:r>
            <a:r>
              <a:rPr lang="en-US" sz="3200" u="sng">
                <a:solidFill>
                  <a:srgbClr val="000000"/>
                </a:solidFill>
                <a:latin typeface="Glacial Indifference"/>
              </a:rPr>
              <a:t>: </a:t>
            </a:r>
          </a:p>
          <a:p>
            <a:pPr algn="just">
              <a:lnSpc>
                <a:spcPts val="4480"/>
              </a:lnSpc>
            </a:pPr>
            <a:r>
              <a:rPr lang="en-US" sz="3200">
                <a:solidFill>
                  <a:srgbClr val="000000"/>
                </a:solidFill>
                <a:latin typeface="Glacial Indifference Semi-Bold"/>
              </a:rPr>
              <a:t>Design and Planning</a:t>
            </a:r>
          </a:p>
          <a:p>
            <a:pPr algn="just" marL="690881" indent="-345440" lvl="1">
              <a:lnSpc>
                <a:spcPts val="4480"/>
              </a:lnSpc>
              <a:buFont typeface="Arial"/>
              <a:buChar char="•"/>
            </a:pPr>
            <a:r>
              <a:rPr lang="en-US" sz="3200">
                <a:solidFill>
                  <a:srgbClr val="000000"/>
                </a:solidFill>
                <a:latin typeface="Glacial Indifference"/>
              </a:rPr>
              <a:t>Identify what information to include in the portfolio.</a:t>
            </a:r>
          </a:p>
          <a:p>
            <a:pPr algn="just" marL="690881" indent="-345440" lvl="1">
              <a:lnSpc>
                <a:spcPts val="4480"/>
              </a:lnSpc>
              <a:buFont typeface="Arial"/>
              <a:buChar char="•"/>
            </a:pPr>
            <a:r>
              <a:rPr lang="en-US" sz="3200">
                <a:solidFill>
                  <a:srgbClr val="000000"/>
                </a:solidFill>
                <a:latin typeface="Glacial Indifference"/>
              </a:rPr>
              <a:t>Create a rough sketch or wireframe of the website.</a:t>
            </a:r>
          </a:p>
          <a:p>
            <a:pPr algn="just">
              <a:lnSpc>
                <a:spcPts val="4480"/>
              </a:lnSpc>
            </a:pPr>
            <a:r>
              <a:rPr lang="en-US" sz="3200">
                <a:solidFill>
                  <a:srgbClr val="000000"/>
                </a:solidFill>
                <a:latin typeface="Glacial Indifference Bold"/>
              </a:rPr>
              <a:t>Develop Basic Structure (HTML)</a:t>
            </a:r>
          </a:p>
          <a:p>
            <a:pPr algn="just" marL="690881" indent="-345440" lvl="1">
              <a:lnSpc>
                <a:spcPts val="4480"/>
              </a:lnSpc>
              <a:buFont typeface="Arial"/>
              <a:buChar char="•"/>
            </a:pPr>
            <a:r>
              <a:rPr lang="en-US" sz="3200">
                <a:solidFill>
                  <a:srgbClr val="000000"/>
                </a:solidFill>
                <a:latin typeface="Glacial Indifference"/>
              </a:rPr>
              <a:t>Write HTML for the page, divided into relevant sections (About product, specifications, Newsletter Sign-Up, and Contact).</a:t>
            </a:r>
          </a:p>
          <a:p>
            <a:pPr algn="just" marL="690881" indent="-345440" lvl="1">
              <a:lnSpc>
                <a:spcPts val="4480"/>
              </a:lnSpc>
              <a:buFont typeface="Arial"/>
              <a:buChar char="•"/>
            </a:pPr>
            <a:r>
              <a:rPr lang="en-US" sz="3200">
                <a:solidFill>
                  <a:srgbClr val="000000"/>
                </a:solidFill>
                <a:latin typeface="Glacial Indifference"/>
              </a:rPr>
              <a:t>Use semantic HTML elements for structure and better readability.</a:t>
            </a:r>
          </a:p>
          <a:p>
            <a:pPr algn="just">
              <a:lnSpc>
                <a:spcPts val="4480"/>
              </a:lnSpc>
            </a:pPr>
          </a:p>
          <a:p>
            <a:pPr algn="just">
              <a:lnSpc>
                <a:spcPts val="4480"/>
              </a:lnSpc>
            </a:pPr>
          </a:p>
          <a:p>
            <a:pPr algn="just">
              <a:lnSpc>
                <a:spcPts val="4480"/>
              </a:lnSpc>
            </a:pP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MICRO-ASSESSMENT TASKS</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790413"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- 1 &amp; 2)</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1028700" y="1995787"/>
            <a:ext cx="16728475" cy="7843330"/>
          </a:xfrm>
          <a:prstGeom prst="rect">
            <a:avLst/>
          </a:prstGeom>
        </p:spPr>
        <p:txBody>
          <a:bodyPr anchor="t" rtlCol="false" tIns="0" lIns="0" bIns="0" rIns="0">
            <a:spAutoFit/>
          </a:bodyPr>
          <a:lstStyle/>
          <a:p>
            <a:pPr algn="just">
              <a:lnSpc>
                <a:spcPts val="4480"/>
              </a:lnSpc>
            </a:pPr>
            <a:r>
              <a:rPr lang="en-US" sz="3200">
                <a:solidFill>
                  <a:srgbClr val="000000"/>
                </a:solidFill>
                <a:latin typeface="Glacial Indifference Bold"/>
              </a:rPr>
              <a:t>N</a:t>
            </a:r>
            <a:r>
              <a:rPr lang="en-US" sz="3200">
                <a:solidFill>
                  <a:srgbClr val="000000"/>
                </a:solidFill>
                <a:latin typeface="Glacial Indifference Bold"/>
              </a:rPr>
              <a:t>ewsletter Sign-Up Integration</a:t>
            </a:r>
          </a:p>
          <a:p>
            <a:pPr algn="just" marL="690881" indent="-345440" lvl="1">
              <a:lnSpc>
                <a:spcPts val="4480"/>
              </a:lnSpc>
              <a:buFont typeface="Arial"/>
              <a:buChar char="•"/>
            </a:pPr>
            <a:r>
              <a:rPr lang="en-US" sz="3200">
                <a:solidFill>
                  <a:srgbClr val="000000"/>
                </a:solidFill>
                <a:latin typeface="Glacial Indifference"/>
              </a:rPr>
              <a:t>In the Newsletter Sign-Up section, add a form with two input fields (for name and email) and a submit button.</a:t>
            </a:r>
          </a:p>
          <a:p>
            <a:pPr algn="just" marL="690881" indent="-345440" lvl="1">
              <a:lnSpc>
                <a:spcPts val="4480"/>
              </a:lnSpc>
              <a:buFont typeface="Arial"/>
              <a:buChar char="•"/>
            </a:pPr>
            <a:r>
              <a:rPr lang="en-US" sz="3200">
                <a:solidFill>
                  <a:srgbClr val="000000"/>
                </a:solidFill>
                <a:latin typeface="Glacial Indifference"/>
              </a:rPr>
              <a:t>Add labels for accessibility.</a:t>
            </a:r>
          </a:p>
          <a:p>
            <a:pPr algn="just" marL="690881" indent="-345440" lvl="1">
              <a:lnSpc>
                <a:spcPts val="4480"/>
              </a:lnSpc>
              <a:buFont typeface="Arial"/>
              <a:buChar char="•"/>
            </a:pPr>
            <a:r>
              <a:rPr lang="en-US" sz="3200">
                <a:solidFill>
                  <a:srgbClr val="000000"/>
                </a:solidFill>
                <a:latin typeface="Glacial Indifference"/>
              </a:rPr>
              <a:t>Implement form validation to ensure valid input.</a:t>
            </a:r>
          </a:p>
          <a:p>
            <a:pPr algn="just">
              <a:lnSpc>
                <a:spcPts val="4480"/>
              </a:lnSpc>
            </a:pPr>
            <a:r>
              <a:rPr lang="en-US" sz="3200">
                <a:solidFill>
                  <a:srgbClr val="000000"/>
                </a:solidFill>
                <a:latin typeface="Glacial Indifference Bold"/>
              </a:rPr>
              <a:t>Styling (CSS)</a:t>
            </a:r>
          </a:p>
          <a:p>
            <a:pPr algn="just" marL="690881" indent="-345440" lvl="1">
              <a:lnSpc>
                <a:spcPts val="4480"/>
              </a:lnSpc>
              <a:buFont typeface="Arial"/>
              <a:buChar char="•"/>
            </a:pPr>
            <a:r>
              <a:rPr lang="en-US" sz="3200">
                <a:solidFill>
                  <a:srgbClr val="000000"/>
                </a:solidFill>
                <a:latin typeface="Glacial Indifference"/>
              </a:rPr>
              <a:t>Style the page, starting with the overall layout, then focusing on typography, color scheme, etc.</a:t>
            </a:r>
          </a:p>
          <a:p>
            <a:pPr algn="just" marL="690881" indent="-345440" lvl="1">
              <a:lnSpc>
                <a:spcPts val="4480"/>
              </a:lnSpc>
              <a:buFont typeface="Arial"/>
              <a:buChar char="•"/>
            </a:pPr>
            <a:r>
              <a:rPr lang="en-US" sz="3200">
                <a:solidFill>
                  <a:srgbClr val="000000"/>
                </a:solidFill>
                <a:latin typeface="Glacial Indifference"/>
              </a:rPr>
              <a:t>Ensure the website is responsive and functional on different device sizes.</a:t>
            </a:r>
          </a:p>
          <a:p>
            <a:pPr algn="just">
              <a:lnSpc>
                <a:spcPts val="4480"/>
              </a:lnSpc>
            </a:pPr>
            <a:r>
              <a:rPr lang="en-US" sz="3200">
                <a:solidFill>
                  <a:srgbClr val="000000"/>
                </a:solidFill>
                <a:latin typeface="Glacial Indifference Bold"/>
              </a:rPr>
              <a:t>Finalization</a:t>
            </a:r>
          </a:p>
          <a:p>
            <a:pPr algn="just" marL="690881" indent="-345440" lvl="1">
              <a:lnSpc>
                <a:spcPts val="4480"/>
              </a:lnSpc>
              <a:buFont typeface="Arial"/>
              <a:buChar char="•"/>
            </a:pPr>
            <a:r>
              <a:rPr lang="en-US" sz="3200">
                <a:solidFill>
                  <a:srgbClr val="000000"/>
                </a:solidFill>
                <a:latin typeface="Glacial Indifference"/>
              </a:rPr>
              <a:t>Add final touches to the CSS styling for a polished look.</a:t>
            </a:r>
          </a:p>
          <a:p>
            <a:pPr algn="just" marL="690881" indent="-345440" lvl="1">
              <a:lnSpc>
                <a:spcPts val="4480"/>
              </a:lnSpc>
              <a:buFont typeface="Arial"/>
              <a:buChar char="•"/>
            </a:pPr>
            <a:r>
              <a:rPr lang="en-US" sz="3200">
                <a:solidFill>
                  <a:srgbClr val="000000"/>
                </a:solidFill>
                <a:latin typeface="Glacial Indifference"/>
              </a:rPr>
              <a:t>Validate and test the website on various devices and browsers.</a:t>
            </a:r>
          </a:p>
          <a:p>
            <a:pPr algn="just">
              <a:lnSpc>
                <a:spcPts val="4480"/>
              </a:lnSpc>
            </a:pPr>
          </a:p>
          <a:p>
            <a:pPr algn="just">
              <a:lnSpc>
                <a:spcPts val="4480"/>
              </a:lnSpc>
            </a:pP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MICRO-ASSESSMENT TASKS</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790413"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- 1 &amp; 2)</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904844" y="2014837"/>
            <a:ext cx="16852331" cy="8405291"/>
          </a:xfrm>
          <a:prstGeom prst="rect">
            <a:avLst/>
          </a:prstGeom>
        </p:spPr>
        <p:txBody>
          <a:bodyPr anchor="t" rtlCol="false" tIns="0" lIns="0" bIns="0" rIns="0">
            <a:spAutoFit/>
          </a:bodyPr>
          <a:lstStyle/>
          <a:p>
            <a:pPr algn="just" marL="690881" indent="-345440" lvl="1">
              <a:lnSpc>
                <a:spcPts val="4480"/>
              </a:lnSpc>
              <a:buFont typeface="Arial"/>
              <a:buChar char="•"/>
            </a:pPr>
            <a:r>
              <a:rPr lang="en-US" sz="3200">
                <a:solidFill>
                  <a:srgbClr val="000000"/>
                </a:solidFill>
                <a:latin typeface="Glacial Indifference"/>
              </a:rPr>
              <a:t>Why is it important to include semantic HTML elements in your code?</a:t>
            </a:r>
          </a:p>
          <a:p>
            <a:pPr algn="just" marL="690881" indent="-345440" lvl="1">
              <a:lnSpc>
                <a:spcPts val="4480"/>
              </a:lnSpc>
              <a:buFont typeface="Arial"/>
              <a:buChar char="•"/>
            </a:pPr>
            <a:r>
              <a:rPr lang="en-US" sz="3200">
                <a:solidFill>
                  <a:srgbClr val="000000"/>
                </a:solidFill>
                <a:latin typeface="Glacial Indifference"/>
              </a:rPr>
              <a:t>How did you ensure the website was responsive?</a:t>
            </a:r>
          </a:p>
          <a:p>
            <a:pPr algn="just" marL="690881" indent="-345440" lvl="1">
              <a:lnSpc>
                <a:spcPts val="4480"/>
              </a:lnSpc>
              <a:buFont typeface="Arial"/>
              <a:buChar char="•"/>
            </a:pPr>
            <a:r>
              <a:rPr lang="en-US" sz="3200">
                <a:solidFill>
                  <a:srgbClr val="000000"/>
                </a:solidFill>
                <a:latin typeface="Glacial Indifference"/>
              </a:rPr>
              <a:t>What considerations did you take into account when designing your website layout?</a:t>
            </a:r>
          </a:p>
          <a:p>
            <a:pPr algn="just" marL="690881" indent="-345440" lvl="1">
              <a:lnSpc>
                <a:spcPts val="4480"/>
              </a:lnSpc>
              <a:buFont typeface="Arial"/>
              <a:buChar char="•"/>
            </a:pPr>
            <a:r>
              <a:rPr lang="en-US" sz="3200">
                <a:solidFill>
                  <a:srgbClr val="000000"/>
                </a:solidFill>
                <a:latin typeface="Glacial Indifference"/>
              </a:rPr>
              <a:t>Why is form validation important in a newsl</a:t>
            </a:r>
            <a:r>
              <a:rPr lang="en-US" sz="3200">
                <a:solidFill>
                  <a:srgbClr val="000000"/>
                </a:solidFill>
                <a:latin typeface="Glacial Indifference"/>
              </a:rPr>
              <a:t>etter sign-up?</a:t>
            </a:r>
          </a:p>
          <a:p>
            <a:pPr algn="just" marL="690881" indent="-345440" lvl="1">
              <a:lnSpc>
                <a:spcPts val="4480"/>
              </a:lnSpc>
              <a:buFont typeface="Arial"/>
              <a:buChar char="•"/>
            </a:pPr>
            <a:r>
              <a:rPr lang="en-US" sz="3200">
                <a:solidFill>
                  <a:srgbClr val="000000"/>
                </a:solidFill>
                <a:latin typeface="Glacial Indifference"/>
              </a:rPr>
              <a:t>How did you organize your CSS to make it easily maintainable and scalable?</a:t>
            </a:r>
          </a:p>
          <a:p>
            <a:pPr algn="just" marL="690881" indent="-345440" lvl="1">
              <a:lnSpc>
                <a:spcPts val="4480"/>
              </a:lnSpc>
              <a:buFont typeface="Arial"/>
              <a:buChar char="•"/>
            </a:pPr>
            <a:r>
              <a:rPr lang="en-US" sz="3200">
                <a:solidFill>
                  <a:srgbClr val="000000"/>
                </a:solidFill>
                <a:latin typeface="Glacial Indifference"/>
              </a:rPr>
              <a:t>Can you explain your process of wireframing or sketching the website before coding?</a:t>
            </a:r>
          </a:p>
          <a:p>
            <a:pPr algn="just" marL="690881" indent="-345440" lvl="1">
              <a:lnSpc>
                <a:spcPts val="4480"/>
              </a:lnSpc>
              <a:buFont typeface="Arial"/>
              <a:buChar char="•"/>
            </a:pPr>
            <a:r>
              <a:rPr lang="en-US" sz="3200">
                <a:solidFill>
                  <a:srgbClr val="000000"/>
                </a:solidFill>
                <a:latin typeface="Glacial Indifference"/>
              </a:rPr>
              <a:t>What were some of the challenges you faced while working on this project</a:t>
            </a:r>
            <a:r>
              <a:rPr lang="en-US" sz="3200">
                <a:solidFill>
                  <a:srgbClr val="000000"/>
                </a:solidFill>
                <a:latin typeface="Glacial Indifference"/>
              </a:rPr>
              <a:t> </a:t>
            </a:r>
            <a:r>
              <a:rPr lang="en-US" sz="3200">
                <a:solidFill>
                  <a:srgbClr val="000000"/>
                </a:solidFill>
                <a:latin typeface="Glacial Indifference"/>
              </a:rPr>
              <a:t>and how did you overcome them?</a:t>
            </a:r>
          </a:p>
          <a:p>
            <a:pPr algn="just" marL="690881" indent="-345440" lvl="1">
              <a:lnSpc>
                <a:spcPts val="4480"/>
              </a:lnSpc>
              <a:buFont typeface="Arial"/>
              <a:buChar char="•"/>
            </a:pPr>
            <a:r>
              <a:rPr lang="en-US" sz="3200">
                <a:solidFill>
                  <a:srgbClr val="000000"/>
                </a:solidFill>
                <a:latin typeface="Glacial Indifference"/>
              </a:rPr>
              <a:t>How would you enhance this project if you had more time or more advanced skills (like JavaScript</a:t>
            </a:r>
            <a:r>
              <a:rPr lang="en-US" sz="3200">
                <a:solidFill>
                  <a:srgbClr val="000000"/>
                </a:solidFill>
                <a:latin typeface="Glacial Indifference"/>
              </a:rPr>
              <a:t> or a</a:t>
            </a:r>
            <a:r>
              <a:rPr lang="en-US" sz="3200">
                <a:solidFill>
                  <a:srgbClr val="000000"/>
                </a:solidFill>
                <a:latin typeface="Glacial Indifference"/>
              </a:rPr>
              <a:t> backend language)?</a:t>
            </a:r>
          </a:p>
          <a:p>
            <a:pPr algn="just" marL="690881" indent="-345440" lvl="1">
              <a:lnSpc>
                <a:spcPts val="4480"/>
              </a:lnSpc>
              <a:buFont typeface="Arial"/>
              <a:buChar char="•"/>
            </a:pPr>
            <a:r>
              <a:rPr lang="en-US" sz="3200">
                <a:solidFill>
                  <a:srgbClr val="000000"/>
                </a:solidFill>
                <a:latin typeface="Glacial Indifference"/>
              </a:rPr>
              <a:t>What strategies did you use to ensure that your website is accessible to all users, including those who may rely</a:t>
            </a:r>
            <a:r>
              <a:rPr lang="en-US" sz="3200">
                <a:solidFill>
                  <a:srgbClr val="000000"/>
                </a:solidFill>
                <a:latin typeface="Glacial Indifference"/>
              </a:rPr>
              <a:t> o</a:t>
            </a:r>
            <a:r>
              <a:rPr lang="en-US" sz="3200">
                <a:solidFill>
                  <a:srgbClr val="000000"/>
                </a:solidFill>
                <a:latin typeface="Glacial Indifference"/>
              </a:rPr>
              <a:t>n assistive technologies?</a:t>
            </a:r>
          </a:p>
          <a:p>
            <a:pPr algn="just" marL="690881" indent="-345440" lvl="1">
              <a:lnSpc>
                <a:spcPts val="4480"/>
              </a:lnSpc>
              <a:buFont typeface="Arial"/>
              <a:buChar char="•"/>
            </a:pPr>
            <a:r>
              <a:rPr lang="en-US" sz="3200">
                <a:solidFill>
                  <a:srgbClr val="000000"/>
                </a:solidFill>
                <a:latin typeface="Glacial Indifference"/>
              </a:rPr>
              <a:t>How would you connect your newsletter sign-up form to a back-end or third-party service to actually collect email addresses?</a:t>
            </a:r>
          </a:p>
          <a:p>
            <a:pPr algn="just">
              <a:lnSpc>
                <a:spcPts val="4480"/>
              </a:lnSpc>
            </a:pP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11" id="11"/>
          <p:cNvSpPr txBox="true"/>
          <p:nvPr/>
        </p:nvSpPr>
        <p:spPr>
          <a:xfrm rot="0">
            <a:off x="6837038" y="990614"/>
            <a:ext cx="2790413"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- 1 &amp; 2)</a:t>
            </a:r>
          </a:p>
        </p:txBody>
      </p:sp>
      <p:sp>
        <p:nvSpPr>
          <p:cNvPr name="TextBox 12" id="12"/>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MICRO-ASSESSMENT TASKS</a:t>
            </a:r>
          </a:p>
        </p:txBody>
      </p:sp>
      <p:sp>
        <p:nvSpPr>
          <p:cNvPr name="AutoShape 13" id="13"/>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4" id="14"/>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5" id="15"/>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6" id="16"/>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
        <p:nvSpPr>
          <p:cNvPr name="TextBox 18" id="18"/>
          <p:cNvSpPr txBox="true"/>
          <p:nvPr/>
        </p:nvSpPr>
        <p:spPr>
          <a:xfrm rot="-5400000">
            <a:off x="-2519720" y="5530824"/>
            <a:ext cx="6559008" cy="537831"/>
          </a:xfrm>
          <a:prstGeom prst="rect">
            <a:avLst/>
          </a:prstGeom>
        </p:spPr>
        <p:txBody>
          <a:bodyPr anchor="t" rtlCol="false" tIns="0" lIns="0" bIns="0" rIns="0">
            <a:spAutoFit/>
          </a:bodyPr>
          <a:lstStyle/>
          <a:p>
            <a:pPr algn="just">
              <a:lnSpc>
                <a:spcPts val="4480"/>
              </a:lnSpc>
            </a:pPr>
            <a:r>
              <a:rPr lang="en-US" sz="3200">
                <a:solidFill>
                  <a:srgbClr val="000000"/>
                </a:solidFill>
                <a:latin typeface="Glacial Indifference Bold"/>
              </a:rPr>
              <a:t>ANSWER THE QUESTIONS (Task-1)</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10" id="10"/>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MICRO-ASSESSMENT TASKS</a:t>
            </a:r>
          </a:p>
        </p:txBody>
      </p:sp>
      <p:sp>
        <p:nvSpPr>
          <p:cNvPr name="AutoShape 11" id="11"/>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2" id="12"/>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3" id="13"/>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4" id="14"/>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5" id="15"/>
          <p:cNvSpPr txBox="true"/>
          <p:nvPr/>
        </p:nvSpPr>
        <p:spPr>
          <a:xfrm rot="0">
            <a:off x="6837038" y="990614"/>
            <a:ext cx="2790413"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- 1 &amp; 2)</a:t>
            </a:r>
          </a:p>
        </p:txBody>
      </p:sp>
      <p:sp>
        <p:nvSpPr>
          <p:cNvPr name="TextBox 16" id="16"/>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
        <p:nvSpPr>
          <p:cNvPr name="TextBox 17" id="17"/>
          <p:cNvSpPr txBox="true"/>
          <p:nvPr/>
        </p:nvSpPr>
        <p:spPr>
          <a:xfrm rot="0">
            <a:off x="1028700" y="1986262"/>
            <a:ext cx="16522145" cy="8415021"/>
          </a:xfrm>
          <a:prstGeom prst="rect">
            <a:avLst/>
          </a:prstGeom>
        </p:spPr>
        <p:txBody>
          <a:bodyPr anchor="t" rtlCol="false" tIns="0" lIns="0" bIns="0" rIns="0">
            <a:spAutoFit/>
          </a:bodyPr>
          <a:lstStyle/>
          <a:p>
            <a:pPr>
              <a:lnSpc>
                <a:spcPts val="4479"/>
              </a:lnSpc>
            </a:pPr>
            <a:r>
              <a:rPr lang="en-US" sz="3199">
                <a:solidFill>
                  <a:srgbClr val="000000"/>
                </a:solidFill>
                <a:latin typeface="Glacial Indifference Bold"/>
              </a:rPr>
              <a:t>F</a:t>
            </a:r>
            <a:r>
              <a:rPr lang="en-US" sz="3199">
                <a:solidFill>
                  <a:srgbClr val="000000"/>
                </a:solidFill>
                <a:latin typeface="Glacial Indifference Bold"/>
              </a:rPr>
              <a:t>inal Output for Task-1:</a:t>
            </a:r>
          </a:p>
          <a:p>
            <a:pPr>
              <a:lnSpc>
                <a:spcPts val="4479"/>
              </a:lnSpc>
            </a:pPr>
            <a:r>
              <a:rPr lang="en-US" sz="3199">
                <a:solidFill>
                  <a:srgbClr val="000000"/>
                </a:solidFill>
                <a:latin typeface="Glacial Indifference"/>
              </a:rPr>
              <a:t>At the end of this process, you will:</a:t>
            </a:r>
          </a:p>
          <a:p>
            <a:pPr marL="690876" indent="-345438" lvl="1">
              <a:lnSpc>
                <a:spcPts val="4479"/>
              </a:lnSpc>
              <a:buFont typeface="Arial"/>
              <a:buChar char="•"/>
            </a:pPr>
            <a:r>
              <a:rPr lang="en-US" sz="3199">
                <a:solidFill>
                  <a:srgbClr val="000000"/>
                </a:solidFill>
                <a:latin typeface="Glacial Indifference"/>
              </a:rPr>
              <a:t>Have a responsive product portfolio website that includes a newsletter sign-up form. The portfolio will showcase about your product, specifications, Newsletter Sign-Up, and  and contact information. The newsletter sign-up form will validate user input and allow visitors to submit their name and email address.</a:t>
            </a:r>
          </a:p>
          <a:p>
            <a:pPr marL="690876" indent="-345438" lvl="1">
              <a:lnSpc>
                <a:spcPts val="4479"/>
              </a:lnSpc>
              <a:buFont typeface="Arial"/>
              <a:buChar char="•"/>
            </a:pPr>
            <a:r>
              <a:rPr lang="en-US" sz="3199">
                <a:solidFill>
                  <a:srgbClr val="000000"/>
                </a:solidFill>
                <a:latin typeface="Glacial Indifference"/>
              </a:rPr>
              <a:t>Upload all your code to a GitHub repository , so it's ready for review and future reference.</a:t>
            </a:r>
          </a:p>
          <a:p>
            <a:pPr marL="690876" indent="-345438" lvl="1">
              <a:lnSpc>
                <a:spcPts val="4479"/>
              </a:lnSpc>
              <a:buFont typeface="Arial"/>
              <a:buChar char="•"/>
            </a:pPr>
            <a:r>
              <a:rPr lang="en-US" sz="3199">
                <a:solidFill>
                  <a:srgbClr val="000000"/>
                </a:solidFill>
                <a:latin typeface="Glacial Indifference"/>
              </a:rPr>
              <a:t>Prepare a task development report that explains how you tackled each part of the task, challenges faced, and how you resolved them.</a:t>
            </a:r>
          </a:p>
          <a:p>
            <a:pPr marL="690876" indent="-345438" lvl="1">
              <a:lnSpc>
                <a:spcPts val="4479"/>
              </a:lnSpc>
              <a:buFont typeface="Arial"/>
              <a:buChar char="•"/>
            </a:pPr>
            <a:r>
              <a:rPr lang="en-US" sz="3199">
                <a:solidFill>
                  <a:srgbClr val="000000"/>
                </a:solidFill>
                <a:latin typeface="Glacial Indifference"/>
              </a:rPr>
              <a:t>Include screenshots and a GIF-based video showing the responsiveness of your website across different devices and screen sizes.</a:t>
            </a:r>
          </a:p>
          <a:p>
            <a:pPr marL="690876" indent="-345438" lvl="1">
              <a:lnSpc>
                <a:spcPts val="4479"/>
              </a:lnSpc>
              <a:buFont typeface="Arial"/>
              <a:buChar char="•"/>
            </a:pPr>
            <a:r>
              <a:rPr lang="en-US" sz="3199">
                <a:solidFill>
                  <a:srgbClr val="000000"/>
                </a:solidFill>
                <a:latin typeface="Glacial Indifference"/>
              </a:rPr>
              <a:t>Answer the task-related questions in a document to reflect on your learning and the decisions you made during the project development.</a:t>
            </a:r>
          </a:p>
          <a:p>
            <a:pPr>
              <a:lnSpc>
                <a:spcPts val="4479"/>
              </a:lnSpc>
            </a:pPr>
          </a:p>
          <a:p>
            <a:pPr>
              <a:lnSpc>
                <a:spcPts val="4479"/>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904844" y="1995692"/>
            <a:ext cx="16728475" cy="7843521"/>
          </a:xfrm>
          <a:prstGeom prst="rect">
            <a:avLst/>
          </a:prstGeom>
        </p:spPr>
        <p:txBody>
          <a:bodyPr anchor="t" rtlCol="false" tIns="0" lIns="0" bIns="0" rIns="0">
            <a:spAutoFit/>
          </a:bodyPr>
          <a:lstStyle/>
          <a:p>
            <a:pPr algn="just">
              <a:lnSpc>
                <a:spcPts val="4480"/>
              </a:lnSpc>
            </a:pPr>
            <a:r>
              <a:rPr lang="en-US" sz="3200">
                <a:solidFill>
                  <a:srgbClr val="000000"/>
                </a:solidFill>
                <a:latin typeface="Glacial Indifference Bold"/>
              </a:rPr>
              <a:t>Task 2</a:t>
            </a:r>
            <a:r>
              <a:rPr lang="en-US" sz="3200">
                <a:solidFill>
                  <a:srgbClr val="000000"/>
                </a:solidFill>
                <a:latin typeface="Glacial Indifference"/>
              </a:rPr>
              <a:t> : Random Joke Generator with API</a:t>
            </a:r>
          </a:p>
          <a:p>
            <a:pPr algn="just">
              <a:lnSpc>
                <a:spcPts val="4480"/>
              </a:lnSpc>
            </a:pPr>
          </a:p>
          <a:p>
            <a:pPr algn="just">
              <a:lnSpc>
                <a:spcPts val="4480"/>
              </a:lnSpc>
            </a:pPr>
            <a:r>
              <a:rPr lang="en-US" sz="3200" u="sng">
                <a:solidFill>
                  <a:srgbClr val="000000"/>
                </a:solidFill>
                <a:latin typeface="Glacial Indifference"/>
              </a:rPr>
              <a:t>Requirements: </a:t>
            </a:r>
          </a:p>
          <a:p>
            <a:pPr algn="just" marL="690881" indent="-345440" lvl="1">
              <a:lnSpc>
                <a:spcPts val="4480"/>
              </a:lnSpc>
              <a:buFont typeface="Arial"/>
              <a:buChar char="•"/>
            </a:pPr>
            <a:r>
              <a:rPr lang="en-US" sz="3200">
                <a:solidFill>
                  <a:srgbClr val="000000"/>
                </a:solidFill>
                <a:latin typeface="Glacial Indifference"/>
              </a:rPr>
              <a:t>Random joke generator with the following features: </a:t>
            </a:r>
          </a:p>
          <a:p>
            <a:pPr algn="just" marL="1381761" indent="-460587" lvl="2">
              <a:lnSpc>
                <a:spcPts val="4480"/>
              </a:lnSpc>
              <a:buFont typeface="Arial"/>
              <a:buChar char="⚬"/>
            </a:pPr>
            <a:r>
              <a:rPr lang="en-US" sz="3200">
                <a:solidFill>
                  <a:srgbClr val="000000"/>
                </a:solidFill>
                <a:latin typeface="Glacial Indifference"/>
              </a:rPr>
              <a:t>Ability to input a joke category and get a random joke. </a:t>
            </a:r>
          </a:p>
          <a:p>
            <a:pPr algn="just" marL="1381761" indent="-460587" lvl="2">
              <a:lnSpc>
                <a:spcPts val="4480"/>
              </a:lnSpc>
              <a:buFont typeface="Arial"/>
              <a:buChar char="⚬"/>
            </a:pPr>
            <a:r>
              <a:rPr lang="en-US" sz="3200">
                <a:solidFill>
                  <a:srgbClr val="000000"/>
                </a:solidFill>
                <a:latin typeface="Glacial Indifference"/>
              </a:rPr>
              <a:t>Display of the joke and its category. </a:t>
            </a:r>
          </a:p>
          <a:p>
            <a:pPr algn="just" marL="690881" indent="-345440" lvl="1">
              <a:lnSpc>
                <a:spcPts val="4480"/>
              </a:lnSpc>
              <a:buFont typeface="Arial"/>
              <a:buChar char="•"/>
            </a:pPr>
            <a:r>
              <a:rPr lang="en-US" sz="3200">
                <a:solidFill>
                  <a:srgbClr val="000000"/>
                </a:solidFill>
                <a:latin typeface="Glacial Indifference"/>
              </a:rPr>
              <a:t>The app should have an attractive and responsive design.</a:t>
            </a:r>
          </a:p>
          <a:p>
            <a:pPr algn="just">
              <a:lnSpc>
                <a:spcPts val="4480"/>
              </a:lnSpc>
            </a:pPr>
          </a:p>
          <a:p>
            <a:pPr algn="just">
              <a:lnSpc>
                <a:spcPts val="4480"/>
              </a:lnSpc>
            </a:pPr>
            <a:r>
              <a:rPr lang="en-US" sz="3200" u="sng">
                <a:solidFill>
                  <a:srgbClr val="000000"/>
                </a:solidFill>
                <a:latin typeface="Glacial Indifference"/>
              </a:rPr>
              <a:t>Phases: </a:t>
            </a:r>
          </a:p>
          <a:p>
            <a:pPr algn="just">
              <a:lnSpc>
                <a:spcPts val="4480"/>
              </a:lnSpc>
            </a:pPr>
            <a:r>
              <a:rPr lang="en-US" sz="3200">
                <a:solidFill>
                  <a:srgbClr val="000000"/>
                </a:solidFill>
                <a:latin typeface="Glacial Indifference Bold"/>
              </a:rPr>
              <a:t>Design and Planning</a:t>
            </a:r>
          </a:p>
          <a:p>
            <a:pPr algn="just" marL="690881" indent="-345440" lvl="1">
              <a:lnSpc>
                <a:spcPts val="4480"/>
              </a:lnSpc>
              <a:buFont typeface="Arial"/>
              <a:buChar char="•"/>
            </a:pPr>
            <a:r>
              <a:rPr lang="en-US" sz="3200">
                <a:solidFill>
                  <a:srgbClr val="000000"/>
                </a:solidFill>
                <a:latin typeface="Glacial Indifference"/>
              </a:rPr>
              <a:t>Identify the key functionalities of your app.</a:t>
            </a:r>
          </a:p>
          <a:p>
            <a:pPr algn="just" marL="690881" indent="-345440" lvl="1">
              <a:lnSpc>
                <a:spcPts val="4480"/>
              </a:lnSpc>
              <a:buFont typeface="Arial"/>
              <a:buChar char="•"/>
            </a:pPr>
            <a:r>
              <a:rPr lang="en-US" sz="3200">
                <a:solidFill>
                  <a:srgbClr val="000000"/>
                </a:solidFill>
                <a:latin typeface="Glacial Indifference"/>
              </a:rPr>
              <a:t>Create a rough sketch or wireframe of how the app should look and behave.</a:t>
            </a:r>
          </a:p>
          <a:p>
            <a:pPr algn="just">
              <a:lnSpc>
                <a:spcPts val="4480"/>
              </a:lnSpc>
            </a:pPr>
          </a:p>
          <a:p>
            <a:pPr algn="just">
              <a:lnSpc>
                <a:spcPts val="4480"/>
              </a:lnSpc>
            </a:pP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MICRO-ASSESSMENT TASKS</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790413"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- 1 &amp; 2)</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3239462" cy="7447197"/>
          </a:xfrm>
        </p:grpSpPr>
        <p:sp>
          <p:nvSpPr>
            <p:cNvPr name="Freeform 3" id="3"/>
            <p:cNvSpPr/>
            <p:nvPr/>
          </p:nvSpPr>
          <p:spPr>
            <a:xfrm flipH="false" flipV="false" rot="0">
              <a:off x="0" y="0"/>
              <a:ext cx="13239462" cy="7447197"/>
            </a:xfrm>
            <a:custGeom>
              <a:avLst/>
              <a:gdLst/>
              <a:ahLst/>
              <a:cxnLst/>
              <a:rect r="r" b="b" t="t" l="l"/>
              <a:pathLst>
                <a:path h="7447197" w="13239462">
                  <a:moveTo>
                    <a:pt x="0" y="0"/>
                  </a:moveTo>
                  <a:lnTo>
                    <a:pt x="0" y="7447197"/>
                  </a:lnTo>
                  <a:lnTo>
                    <a:pt x="13239462" y="7447197"/>
                  </a:lnTo>
                  <a:lnTo>
                    <a:pt x="13239462" y="0"/>
                  </a:lnTo>
                  <a:lnTo>
                    <a:pt x="0" y="0"/>
                  </a:lnTo>
                  <a:close/>
                  <a:moveTo>
                    <a:pt x="13178501" y="7386237"/>
                  </a:moveTo>
                  <a:lnTo>
                    <a:pt x="59690" y="7386237"/>
                  </a:lnTo>
                  <a:lnTo>
                    <a:pt x="59690" y="59690"/>
                  </a:lnTo>
                  <a:lnTo>
                    <a:pt x="13178501" y="59690"/>
                  </a:lnTo>
                  <a:lnTo>
                    <a:pt x="13178501" y="7386237"/>
                  </a:lnTo>
                  <a:close/>
                </a:path>
              </a:pathLst>
            </a:custGeom>
            <a:solidFill>
              <a:srgbClr val="FF710F"/>
            </a:solidFill>
          </p:spPr>
        </p:sp>
      </p:grpSp>
      <p:grpSp>
        <p:nvGrpSpPr>
          <p:cNvPr name="Group 4" id="4"/>
          <p:cNvGrpSpPr/>
          <p:nvPr/>
        </p:nvGrpSpPr>
        <p:grpSpPr>
          <a:xfrm rot="0">
            <a:off x="0" y="489563"/>
            <a:ext cx="18288000" cy="9797437"/>
            <a:chOff x="0" y="0"/>
            <a:chExt cx="13239462" cy="7092782"/>
          </a:xfrm>
        </p:grpSpPr>
        <p:sp>
          <p:nvSpPr>
            <p:cNvPr name="Freeform 5" id="5"/>
            <p:cNvSpPr/>
            <p:nvPr/>
          </p:nvSpPr>
          <p:spPr>
            <a:xfrm flipH="false" flipV="false" rot="0">
              <a:off x="0" y="0"/>
              <a:ext cx="13239462" cy="7092782"/>
            </a:xfrm>
            <a:custGeom>
              <a:avLst/>
              <a:gdLst/>
              <a:ahLst/>
              <a:cxnLst/>
              <a:rect r="r" b="b" t="t" l="l"/>
              <a:pathLst>
                <a:path h="7092782" w="13239462">
                  <a:moveTo>
                    <a:pt x="0" y="0"/>
                  </a:moveTo>
                  <a:lnTo>
                    <a:pt x="0" y="7092782"/>
                  </a:lnTo>
                  <a:lnTo>
                    <a:pt x="13239462" y="7092782"/>
                  </a:lnTo>
                  <a:lnTo>
                    <a:pt x="13239462" y="0"/>
                  </a:lnTo>
                  <a:lnTo>
                    <a:pt x="0" y="0"/>
                  </a:lnTo>
                  <a:close/>
                  <a:moveTo>
                    <a:pt x="13178501" y="7031822"/>
                  </a:moveTo>
                  <a:lnTo>
                    <a:pt x="59690" y="7031822"/>
                  </a:lnTo>
                  <a:lnTo>
                    <a:pt x="59690" y="59690"/>
                  </a:lnTo>
                  <a:lnTo>
                    <a:pt x="13178501" y="59690"/>
                  </a:lnTo>
                  <a:lnTo>
                    <a:pt x="13178501" y="7031822"/>
                  </a:lnTo>
                  <a:close/>
                </a:path>
              </a:pathLst>
            </a:custGeom>
            <a:solidFill>
              <a:srgbClr val="FF710F"/>
            </a:solidFill>
          </p:spPr>
        </p:sp>
      </p:grpSp>
      <p:sp>
        <p:nvSpPr>
          <p:cNvPr name="AutoShape 6" id="6"/>
          <p:cNvSpPr/>
          <p:nvPr/>
        </p:nvSpPr>
        <p:spPr>
          <a:xfrm rot="0">
            <a:off x="62535" y="76840"/>
            <a:ext cx="1684617" cy="412723"/>
          </a:xfrm>
          <a:prstGeom prst="rect">
            <a:avLst/>
          </a:prstGeom>
          <a:solidFill>
            <a:srgbClr val="0C0B70"/>
          </a:solidFill>
        </p:spPr>
      </p:sp>
      <p:sp>
        <p:nvSpPr>
          <p:cNvPr name="Freeform 7" id="7"/>
          <p:cNvSpPr/>
          <p:nvPr/>
        </p:nvSpPr>
        <p:spPr>
          <a:xfrm flipH="false" flipV="false" rot="0">
            <a:off x="249790" y="-309317"/>
            <a:ext cx="1185037" cy="1185037"/>
          </a:xfrm>
          <a:custGeom>
            <a:avLst/>
            <a:gdLst/>
            <a:ahLst/>
            <a:cxnLst/>
            <a:rect r="r" b="b" t="t" l="l"/>
            <a:pathLst>
              <a:path h="1185037" w="1185037">
                <a:moveTo>
                  <a:pt x="0" y="0"/>
                </a:moveTo>
                <a:lnTo>
                  <a:pt x="1185037" y="0"/>
                </a:lnTo>
                <a:lnTo>
                  <a:pt x="1185037" y="1185037"/>
                </a:lnTo>
                <a:lnTo>
                  <a:pt x="0" y="1185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182448" y="489563"/>
            <a:ext cx="3105552" cy="1115698"/>
          </a:xfrm>
          <a:custGeom>
            <a:avLst/>
            <a:gdLst/>
            <a:ahLst/>
            <a:cxnLst/>
            <a:rect r="r" b="b" t="t" l="l"/>
            <a:pathLst>
              <a:path h="1115698" w="3105552">
                <a:moveTo>
                  <a:pt x="0" y="0"/>
                </a:moveTo>
                <a:lnTo>
                  <a:pt x="3105552" y="0"/>
                </a:lnTo>
                <a:lnTo>
                  <a:pt x="3105552" y="1115698"/>
                </a:lnTo>
                <a:lnTo>
                  <a:pt x="0" y="1115698"/>
                </a:lnTo>
                <a:lnTo>
                  <a:pt x="0" y="0"/>
                </a:lnTo>
                <a:close/>
              </a:path>
            </a:pathLst>
          </a:custGeom>
          <a:blipFill>
            <a:blip r:embed="rId4"/>
            <a:stretch>
              <a:fillRect l="0" t="0" r="0" b="0"/>
            </a:stretch>
          </a:blipFill>
        </p:spPr>
      </p:sp>
      <p:sp>
        <p:nvSpPr>
          <p:cNvPr name="TextBox 9" id="9"/>
          <p:cNvSpPr txBox="true"/>
          <p:nvPr/>
        </p:nvSpPr>
        <p:spPr>
          <a:xfrm rot="0">
            <a:off x="904844" y="2276680"/>
            <a:ext cx="16728475" cy="7281546"/>
          </a:xfrm>
          <a:prstGeom prst="rect">
            <a:avLst/>
          </a:prstGeom>
        </p:spPr>
        <p:txBody>
          <a:bodyPr anchor="t" rtlCol="false" tIns="0" lIns="0" bIns="0" rIns="0">
            <a:spAutoFit/>
          </a:bodyPr>
          <a:lstStyle/>
          <a:p>
            <a:pPr algn="just">
              <a:lnSpc>
                <a:spcPts val="4480"/>
              </a:lnSpc>
            </a:pPr>
            <a:r>
              <a:rPr lang="en-US" sz="3200">
                <a:solidFill>
                  <a:srgbClr val="000000"/>
                </a:solidFill>
                <a:latin typeface="Glacial Indifference Bold"/>
              </a:rPr>
              <a:t>Develop Basic Structure (HTML)</a:t>
            </a:r>
          </a:p>
          <a:p>
            <a:pPr algn="just" marL="690881" indent="-345440" lvl="1">
              <a:lnSpc>
                <a:spcPts val="4480"/>
              </a:lnSpc>
              <a:buFont typeface="Arial"/>
              <a:buChar char="•"/>
            </a:pPr>
            <a:r>
              <a:rPr lang="en-US" sz="3200">
                <a:solidFill>
                  <a:srgbClr val="000000"/>
                </a:solidFill>
                <a:latin typeface="Glacial Indifference"/>
              </a:rPr>
              <a:t>Write HTML for the app, defining areas for joke display and category input. </a:t>
            </a:r>
          </a:p>
          <a:p>
            <a:pPr algn="just" marL="690881" indent="-345440" lvl="1">
              <a:lnSpc>
                <a:spcPts val="4480"/>
              </a:lnSpc>
              <a:buFont typeface="Arial"/>
              <a:buChar char="•"/>
            </a:pPr>
            <a:r>
              <a:rPr lang="en-US" sz="3200">
                <a:solidFill>
                  <a:srgbClr val="000000"/>
                </a:solidFill>
                <a:latin typeface="Glacial Indifference"/>
              </a:rPr>
              <a:t>Use semantic HTML elements to structure your content for readability.</a:t>
            </a:r>
          </a:p>
          <a:p>
            <a:pPr algn="just">
              <a:lnSpc>
                <a:spcPts val="4480"/>
              </a:lnSpc>
            </a:pPr>
            <a:r>
              <a:rPr lang="en-US" sz="3200">
                <a:solidFill>
                  <a:srgbClr val="000000"/>
                </a:solidFill>
                <a:latin typeface="Glacial Indifference Bold"/>
              </a:rPr>
              <a:t>Styling (CSS)</a:t>
            </a:r>
          </a:p>
          <a:p>
            <a:pPr algn="just" marL="690881" indent="-345440" lvl="1">
              <a:lnSpc>
                <a:spcPts val="4480"/>
              </a:lnSpc>
              <a:buFont typeface="Arial"/>
              <a:buChar char="•"/>
            </a:pPr>
            <a:r>
              <a:rPr lang="en-US" sz="3200">
                <a:solidFill>
                  <a:srgbClr val="000000"/>
                </a:solidFill>
                <a:latin typeface="Glacial Indifference"/>
              </a:rPr>
              <a:t>Style your app, starting with the overall layout, then focusing on typography, color scheme, etc. </a:t>
            </a:r>
          </a:p>
          <a:p>
            <a:pPr algn="just" marL="690881" indent="-345440" lvl="1">
              <a:lnSpc>
                <a:spcPts val="4480"/>
              </a:lnSpc>
              <a:buFont typeface="Arial"/>
              <a:buChar char="•"/>
            </a:pPr>
            <a:r>
              <a:rPr lang="en-US" sz="3200">
                <a:solidFill>
                  <a:srgbClr val="000000"/>
                </a:solidFill>
                <a:latin typeface="Glacial Indifference"/>
              </a:rPr>
              <a:t>Ensure the app is responsive and functional on different device sizes.</a:t>
            </a:r>
          </a:p>
          <a:p>
            <a:pPr algn="just">
              <a:lnSpc>
                <a:spcPts val="4480"/>
              </a:lnSpc>
            </a:pPr>
            <a:r>
              <a:rPr lang="en-US" sz="3200">
                <a:solidFill>
                  <a:srgbClr val="000000"/>
                </a:solidFill>
                <a:latin typeface="Glacial Indifference Bold"/>
              </a:rPr>
              <a:t>Implement Functionality (JavaScript)</a:t>
            </a:r>
          </a:p>
          <a:p>
            <a:pPr algn="just" marL="690881" indent="-345440" lvl="1">
              <a:lnSpc>
                <a:spcPts val="4480"/>
              </a:lnSpc>
              <a:buFont typeface="Arial"/>
              <a:buChar char="•"/>
            </a:pPr>
            <a:r>
              <a:rPr lang="en-US" sz="3200">
                <a:solidFill>
                  <a:srgbClr val="000000"/>
                </a:solidFill>
                <a:latin typeface="Glacial Indifference"/>
              </a:rPr>
              <a:t>Use JavaScript to add interactivity to your app. </a:t>
            </a:r>
          </a:p>
          <a:p>
            <a:pPr algn="just" marL="690881" indent="-345440" lvl="1">
              <a:lnSpc>
                <a:spcPts val="4480"/>
              </a:lnSpc>
              <a:buFont typeface="Arial"/>
              <a:buChar char="•"/>
            </a:pPr>
            <a:r>
              <a:rPr lang="en-US" sz="3200">
                <a:solidFill>
                  <a:srgbClr val="000000"/>
                </a:solidFill>
                <a:latin typeface="Glacial Indifference"/>
              </a:rPr>
              <a:t>Connect to the JokeAPI to fetch and display jokes based on user input.</a:t>
            </a:r>
          </a:p>
          <a:p>
            <a:pPr algn="just">
              <a:lnSpc>
                <a:spcPts val="4480"/>
              </a:lnSpc>
            </a:pPr>
          </a:p>
          <a:p>
            <a:pPr algn="just">
              <a:lnSpc>
                <a:spcPts val="4480"/>
              </a:lnSpc>
            </a:pPr>
          </a:p>
          <a:p>
            <a:pPr algn="just">
              <a:lnSpc>
                <a:spcPts val="4480"/>
              </a:lnSpc>
            </a:pPr>
          </a:p>
        </p:txBody>
      </p:sp>
      <p:sp>
        <p:nvSpPr>
          <p:cNvPr name="TextBox 10" id="10"/>
          <p:cNvSpPr txBox="true"/>
          <p:nvPr/>
        </p:nvSpPr>
        <p:spPr>
          <a:xfrm rot="0">
            <a:off x="3833488" y="48260"/>
            <a:ext cx="14297333" cy="422275"/>
          </a:xfrm>
          <a:prstGeom prst="rect">
            <a:avLst/>
          </a:prstGeom>
        </p:spPr>
        <p:txBody>
          <a:bodyPr anchor="t" rtlCol="false" tIns="0" lIns="0" bIns="0" rIns="0">
            <a:spAutoFit/>
          </a:bodyPr>
          <a:lstStyle/>
          <a:p>
            <a:pPr algn="r">
              <a:lnSpc>
                <a:spcPts val="3499"/>
              </a:lnSpc>
            </a:pPr>
            <a:r>
              <a:rPr lang="en-US" sz="2499" spc="149">
                <a:solidFill>
                  <a:srgbClr val="000000"/>
                </a:solidFill>
                <a:latin typeface="Glacial Indifference"/>
              </a:rPr>
              <a:t>Course Id No.: WBINBJL23</a:t>
            </a:r>
          </a:p>
        </p:txBody>
      </p:sp>
      <p:sp>
        <p:nvSpPr>
          <p:cNvPr name="TextBox 11" id="11"/>
          <p:cNvSpPr txBox="true"/>
          <p:nvPr/>
        </p:nvSpPr>
        <p:spPr>
          <a:xfrm rot="0">
            <a:off x="842309" y="990614"/>
            <a:ext cx="5994729" cy="390511"/>
          </a:xfrm>
          <a:prstGeom prst="rect">
            <a:avLst/>
          </a:prstGeom>
        </p:spPr>
        <p:txBody>
          <a:bodyPr anchor="t" rtlCol="false" tIns="0" lIns="0" bIns="0" rIns="0">
            <a:spAutoFit/>
          </a:bodyPr>
          <a:lstStyle/>
          <a:p>
            <a:pPr algn="ctr">
              <a:lnSpc>
                <a:spcPts val="2999"/>
              </a:lnSpc>
            </a:pPr>
            <a:r>
              <a:rPr lang="en-US" sz="2999">
                <a:solidFill>
                  <a:srgbClr val="000000"/>
                </a:solidFill>
                <a:latin typeface="Libre Franklin Black Bold"/>
              </a:rPr>
              <a:t>MICRO-ASSESSMENT TASKS</a:t>
            </a:r>
          </a:p>
        </p:txBody>
      </p:sp>
      <p:sp>
        <p:nvSpPr>
          <p:cNvPr name="AutoShape 12" id="12"/>
          <p:cNvSpPr/>
          <p:nvPr/>
        </p:nvSpPr>
        <p:spPr>
          <a:xfrm rot="0">
            <a:off x="1028700" y="1510012"/>
            <a:ext cx="2402449" cy="0"/>
          </a:xfrm>
          <a:prstGeom prst="line">
            <a:avLst/>
          </a:prstGeom>
          <a:ln cap="flat" w="95250">
            <a:solidFill>
              <a:srgbClr val="0C0A70"/>
            </a:solidFill>
            <a:prstDash val="solid"/>
            <a:headEnd type="none" len="sm" w="sm"/>
            <a:tailEnd type="none" len="sm" w="sm"/>
          </a:ln>
        </p:spPr>
      </p:sp>
      <p:sp>
        <p:nvSpPr>
          <p:cNvPr name="AutoShape 13" id="13"/>
          <p:cNvSpPr/>
          <p:nvPr/>
        </p:nvSpPr>
        <p:spPr>
          <a:xfrm rot="0">
            <a:off x="3657036" y="1510012"/>
            <a:ext cx="1396247" cy="0"/>
          </a:xfrm>
          <a:prstGeom prst="line">
            <a:avLst/>
          </a:prstGeom>
          <a:ln cap="flat" w="95250">
            <a:solidFill>
              <a:srgbClr val="FF710E"/>
            </a:solidFill>
            <a:prstDash val="solid"/>
            <a:headEnd type="none" len="sm" w="sm"/>
            <a:tailEnd type="none" len="sm" w="sm"/>
          </a:ln>
        </p:spPr>
      </p:sp>
      <p:sp>
        <p:nvSpPr>
          <p:cNvPr name="AutoShape 14" id="14"/>
          <p:cNvSpPr/>
          <p:nvPr/>
        </p:nvSpPr>
        <p:spPr>
          <a:xfrm rot="0">
            <a:off x="5335697" y="1510012"/>
            <a:ext cx="904451" cy="0"/>
          </a:xfrm>
          <a:prstGeom prst="line">
            <a:avLst/>
          </a:prstGeom>
          <a:ln cap="flat" w="95250">
            <a:solidFill>
              <a:srgbClr val="0C0A70"/>
            </a:solidFill>
            <a:prstDash val="solid"/>
            <a:headEnd type="none" len="sm" w="sm"/>
            <a:tailEnd type="none" len="sm" w="sm"/>
          </a:ln>
        </p:spPr>
      </p:sp>
      <p:sp>
        <p:nvSpPr>
          <p:cNvPr name="AutoShape 15" id="15"/>
          <p:cNvSpPr/>
          <p:nvPr/>
        </p:nvSpPr>
        <p:spPr>
          <a:xfrm rot="0">
            <a:off x="6517561" y="1510012"/>
            <a:ext cx="2351525" cy="0"/>
          </a:xfrm>
          <a:prstGeom prst="line">
            <a:avLst/>
          </a:prstGeom>
          <a:ln cap="flat" w="95250">
            <a:solidFill>
              <a:srgbClr val="FF710E"/>
            </a:solidFill>
            <a:prstDash val="solid"/>
            <a:headEnd type="none" len="sm" w="sm"/>
            <a:tailEnd type="none" len="sm" w="sm"/>
          </a:ln>
        </p:spPr>
      </p:sp>
      <p:sp>
        <p:nvSpPr>
          <p:cNvPr name="TextBox 16" id="16"/>
          <p:cNvSpPr txBox="true"/>
          <p:nvPr/>
        </p:nvSpPr>
        <p:spPr>
          <a:xfrm rot="0">
            <a:off x="6837038" y="990614"/>
            <a:ext cx="2790413" cy="390511"/>
          </a:xfrm>
          <a:prstGeom prst="rect">
            <a:avLst/>
          </a:prstGeom>
        </p:spPr>
        <p:txBody>
          <a:bodyPr anchor="t" rtlCol="false" tIns="0" lIns="0" bIns="0" rIns="0">
            <a:spAutoFit/>
          </a:bodyPr>
          <a:lstStyle/>
          <a:p>
            <a:pPr algn="ctr">
              <a:lnSpc>
                <a:spcPts val="2999"/>
              </a:lnSpc>
            </a:pPr>
            <a:r>
              <a:rPr lang="en-US" sz="2999">
                <a:solidFill>
                  <a:srgbClr val="0C0A70"/>
                </a:solidFill>
                <a:latin typeface="Libre Franklin Black Bold"/>
              </a:rPr>
              <a:t>(WEEK - 1 &amp; 2)</a:t>
            </a:r>
          </a:p>
        </p:txBody>
      </p:sp>
      <p:sp>
        <p:nvSpPr>
          <p:cNvPr name="TextBox 17" id="17"/>
          <p:cNvSpPr txBox="true"/>
          <p:nvPr/>
        </p:nvSpPr>
        <p:spPr>
          <a:xfrm rot="0">
            <a:off x="16735224" y="9583752"/>
            <a:ext cx="1631242" cy="1012163"/>
          </a:xfrm>
          <a:prstGeom prst="rect">
            <a:avLst/>
          </a:prstGeom>
        </p:spPr>
        <p:txBody>
          <a:bodyPr anchor="t" rtlCol="false" tIns="0" lIns="0" bIns="0" rIns="0">
            <a:spAutoFit/>
          </a:bodyPr>
          <a:lstStyle/>
          <a:p>
            <a:pPr algn="just">
              <a:lnSpc>
                <a:spcPts val="4059"/>
              </a:lnSpc>
            </a:pPr>
            <a:r>
              <a:rPr lang="en-US" sz="2899">
                <a:solidFill>
                  <a:srgbClr val="000000"/>
                </a:solidFill>
                <a:latin typeface="Glacial Indifference"/>
              </a:rPr>
              <a:t>Cont.</a:t>
            </a:r>
          </a:p>
          <a:p>
            <a:pPr algn="just">
              <a:lnSpc>
                <a:spcPts val="4059"/>
              </a:lnSpc>
            </a:pPr>
            <a:r>
              <a:rPr lang="en-US" sz="2899">
                <a:solidFill>
                  <a:srgbClr val="000000"/>
                </a:solidFill>
                <a:latin typeface="Glacial Indifference"/>
              </a:rPr>
              <a:t>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DAFlE7trLvg</dc:identifier>
  <dcterms:modified xsi:type="dcterms:W3CDTF">2011-08-01T06:04:30Z</dcterms:modified>
  <cp:revision>1</cp:revision>
  <dc:title>WEBDEVELOPMENT-JULY</dc:title>
</cp:coreProperties>
</file>

<file path=docProps/thumbnail.jpeg>
</file>